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701" r:id="rId2"/>
  </p:sldMasterIdLst>
  <p:notesMasterIdLst>
    <p:notesMasterId r:id="rId39"/>
  </p:notesMasterIdLst>
  <p:handoutMasterIdLst>
    <p:handoutMasterId r:id="rId40"/>
  </p:handoutMasterIdLst>
  <p:sldIdLst>
    <p:sldId id="1039" r:id="rId3"/>
    <p:sldId id="1262" r:id="rId4"/>
    <p:sldId id="1319" r:id="rId5"/>
    <p:sldId id="1111" r:id="rId6"/>
    <p:sldId id="1318" r:id="rId7"/>
    <p:sldId id="1320" r:id="rId8"/>
    <p:sldId id="1321" r:id="rId9"/>
    <p:sldId id="1322" r:id="rId10"/>
    <p:sldId id="1323" r:id="rId11"/>
    <p:sldId id="1324" r:id="rId12"/>
    <p:sldId id="1325" r:id="rId13"/>
    <p:sldId id="1326" r:id="rId14"/>
    <p:sldId id="1327" r:id="rId15"/>
    <p:sldId id="1328" r:id="rId16"/>
    <p:sldId id="1329" r:id="rId17"/>
    <p:sldId id="1330" r:id="rId18"/>
    <p:sldId id="1331" r:id="rId19"/>
    <p:sldId id="1332" r:id="rId20"/>
    <p:sldId id="1287" r:id="rId21"/>
    <p:sldId id="1288" r:id="rId22"/>
    <p:sldId id="1283" r:id="rId23"/>
    <p:sldId id="1289" r:id="rId24"/>
    <p:sldId id="1290" r:id="rId25"/>
    <p:sldId id="1291" r:id="rId26"/>
    <p:sldId id="1292" r:id="rId27"/>
    <p:sldId id="1293" r:id="rId28"/>
    <p:sldId id="1294" r:id="rId29"/>
    <p:sldId id="1295" r:id="rId30"/>
    <p:sldId id="1296" r:id="rId31"/>
    <p:sldId id="1297" r:id="rId32"/>
    <p:sldId id="1298" r:id="rId33"/>
    <p:sldId id="1299" r:id="rId34"/>
    <p:sldId id="1304" r:id="rId35"/>
    <p:sldId id="1300" r:id="rId36"/>
    <p:sldId id="1301" r:id="rId37"/>
    <p:sldId id="1302" r:id="rId38"/>
  </p:sldIdLst>
  <p:sldSz cx="9144000" cy="6858000" type="screen4x3"/>
  <p:notesSz cx="9601200" cy="7315200"/>
  <p:defaultTextStyle>
    <a:defPPr>
      <a:defRPr lang="en-US"/>
    </a:defPPr>
    <a:lvl1pPr algn="l" rtl="0" fontAlgn="base">
      <a:spcBef>
        <a:spcPct val="0"/>
      </a:spcBef>
      <a:spcAft>
        <a:spcPct val="0"/>
      </a:spcAft>
      <a:defRPr kern="1200">
        <a:solidFill>
          <a:srgbClr val="003459"/>
        </a:solidFill>
        <a:latin typeface="Arial" charset="0"/>
        <a:ea typeface="+mn-ea"/>
        <a:cs typeface="Arial" charset="0"/>
      </a:defRPr>
    </a:lvl1pPr>
    <a:lvl2pPr marL="457200" algn="l" rtl="0" fontAlgn="base">
      <a:spcBef>
        <a:spcPct val="0"/>
      </a:spcBef>
      <a:spcAft>
        <a:spcPct val="0"/>
      </a:spcAft>
      <a:defRPr kern="1200">
        <a:solidFill>
          <a:srgbClr val="003459"/>
        </a:solidFill>
        <a:latin typeface="Arial" charset="0"/>
        <a:ea typeface="+mn-ea"/>
        <a:cs typeface="Arial" charset="0"/>
      </a:defRPr>
    </a:lvl2pPr>
    <a:lvl3pPr marL="914400" algn="l" rtl="0" fontAlgn="base">
      <a:spcBef>
        <a:spcPct val="0"/>
      </a:spcBef>
      <a:spcAft>
        <a:spcPct val="0"/>
      </a:spcAft>
      <a:defRPr kern="1200">
        <a:solidFill>
          <a:srgbClr val="003459"/>
        </a:solidFill>
        <a:latin typeface="Arial" charset="0"/>
        <a:ea typeface="+mn-ea"/>
        <a:cs typeface="Arial" charset="0"/>
      </a:defRPr>
    </a:lvl3pPr>
    <a:lvl4pPr marL="1371600" algn="l" rtl="0" fontAlgn="base">
      <a:spcBef>
        <a:spcPct val="0"/>
      </a:spcBef>
      <a:spcAft>
        <a:spcPct val="0"/>
      </a:spcAft>
      <a:defRPr kern="1200">
        <a:solidFill>
          <a:srgbClr val="003459"/>
        </a:solidFill>
        <a:latin typeface="Arial" charset="0"/>
        <a:ea typeface="+mn-ea"/>
        <a:cs typeface="Arial" charset="0"/>
      </a:defRPr>
    </a:lvl4pPr>
    <a:lvl5pPr marL="1828800" algn="l" rtl="0" fontAlgn="base">
      <a:spcBef>
        <a:spcPct val="0"/>
      </a:spcBef>
      <a:spcAft>
        <a:spcPct val="0"/>
      </a:spcAft>
      <a:defRPr kern="1200">
        <a:solidFill>
          <a:srgbClr val="003459"/>
        </a:solidFill>
        <a:latin typeface="Arial" charset="0"/>
        <a:ea typeface="+mn-ea"/>
        <a:cs typeface="Arial" charset="0"/>
      </a:defRPr>
    </a:lvl5pPr>
    <a:lvl6pPr marL="2286000" algn="l" defTabSz="914400" rtl="0" eaLnBrk="1" latinLnBrk="0" hangingPunct="1">
      <a:defRPr kern="1200">
        <a:solidFill>
          <a:srgbClr val="003459"/>
        </a:solidFill>
        <a:latin typeface="Arial" charset="0"/>
        <a:ea typeface="+mn-ea"/>
        <a:cs typeface="Arial" charset="0"/>
      </a:defRPr>
    </a:lvl6pPr>
    <a:lvl7pPr marL="2743200" algn="l" defTabSz="914400" rtl="0" eaLnBrk="1" latinLnBrk="0" hangingPunct="1">
      <a:defRPr kern="1200">
        <a:solidFill>
          <a:srgbClr val="003459"/>
        </a:solidFill>
        <a:latin typeface="Arial" charset="0"/>
        <a:ea typeface="+mn-ea"/>
        <a:cs typeface="Arial" charset="0"/>
      </a:defRPr>
    </a:lvl7pPr>
    <a:lvl8pPr marL="3200400" algn="l" defTabSz="914400" rtl="0" eaLnBrk="1" latinLnBrk="0" hangingPunct="1">
      <a:defRPr kern="1200">
        <a:solidFill>
          <a:srgbClr val="003459"/>
        </a:solidFill>
        <a:latin typeface="Arial" charset="0"/>
        <a:ea typeface="+mn-ea"/>
        <a:cs typeface="Arial" charset="0"/>
      </a:defRPr>
    </a:lvl8pPr>
    <a:lvl9pPr marL="3657600" algn="l" defTabSz="914400" rtl="0" eaLnBrk="1" latinLnBrk="0" hangingPunct="1">
      <a:defRPr kern="1200">
        <a:solidFill>
          <a:srgbClr val="003459"/>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us-ascii"/>
  <p:clrMru>
    <a:srgbClr val="003366"/>
    <a:srgbClr val="006699"/>
    <a:srgbClr val="003459"/>
    <a:srgbClr val="0099CC"/>
    <a:srgbClr val="333399"/>
    <a:srgbClr val="3D5D84"/>
    <a:srgbClr val="FFFF00"/>
    <a:srgbClr val="FF0000"/>
  </p:clrMru>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8603FDC-E32A-4AB5-989C-0864C3EAD2B8}" styleName="Tema Uygulanmış Stil 2 - Vurgu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Orta Stil 1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06799F8-075E-4A3A-A7F6-7FBC6576F1A4}" styleName="Tema Uygulanmış Stil 2 - Vurgu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896" autoAdjust="0"/>
    <p:restoredTop sz="99830" autoAdjust="0"/>
  </p:normalViewPr>
  <p:slideViewPr>
    <p:cSldViewPr snapToGrid="0">
      <p:cViewPr varScale="1">
        <p:scale>
          <a:sx n="75" d="100"/>
          <a:sy n="75" d="100"/>
        </p:scale>
        <p:origin x="-3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0039" tIns="45020" rIns="90039" bIns="45020" numCol="1" anchor="t" anchorCtr="0" compatLnSpc="1">
            <a:prstTxWarp prst="textNoShape">
              <a:avLst/>
            </a:prstTxWarp>
          </a:bodyPr>
          <a:lstStyle>
            <a:lvl1pP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endParaRPr lang="da-DK"/>
          </a:p>
        </p:txBody>
      </p:sp>
      <p:sp>
        <p:nvSpPr>
          <p:cNvPr id="3075" name="Rectangle 3"/>
          <p:cNvSpPr>
            <a:spLocks noGrp="1" noChangeArrowheads="1"/>
          </p:cNvSpPr>
          <p:nvPr>
            <p:ph type="dt" sz="quarter" idx="1"/>
          </p:nvPr>
        </p:nvSpPr>
        <p:spPr bwMode="auto">
          <a:xfrm>
            <a:off x="5437188" y="0"/>
            <a:ext cx="4162425" cy="365125"/>
          </a:xfrm>
          <a:prstGeom prst="rect">
            <a:avLst/>
          </a:prstGeom>
          <a:noFill/>
          <a:ln w="9525">
            <a:noFill/>
            <a:miter lim="800000"/>
            <a:headEnd/>
            <a:tailEnd/>
          </a:ln>
          <a:effectLst/>
        </p:spPr>
        <p:txBody>
          <a:bodyPr vert="horz" wrap="square" lIns="90039" tIns="45020" rIns="90039" bIns="45020" numCol="1" anchor="t" anchorCtr="0" compatLnSpc="1">
            <a:prstTxWarp prst="textNoShape">
              <a:avLst/>
            </a:prstTxWarp>
          </a:bodyPr>
          <a:lstStyle>
            <a:lvl1pPr algn="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endParaRPr lang="da-DK"/>
          </a:p>
        </p:txBody>
      </p:sp>
      <p:sp>
        <p:nvSpPr>
          <p:cNvPr id="3076"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0039" tIns="45020" rIns="90039" bIns="45020" numCol="1" anchor="b" anchorCtr="0" compatLnSpc="1">
            <a:prstTxWarp prst="textNoShape">
              <a:avLst/>
            </a:prstTxWarp>
          </a:bodyPr>
          <a:lstStyle>
            <a:lvl1pP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endParaRPr lang="da-DK"/>
          </a:p>
        </p:txBody>
      </p:sp>
      <p:sp>
        <p:nvSpPr>
          <p:cNvPr id="3077" name="Rectangle 5"/>
          <p:cNvSpPr>
            <a:spLocks noGrp="1" noChangeArrowheads="1"/>
          </p:cNvSpPr>
          <p:nvPr>
            <p:ph type="sldNum" sz="quarter" idx="3"/>
          </p:nvPr>
        </p:nvSpPr>
        <p:spPr bwMode="auto">
          <a:xfrm>
            <a:off x="5437188" y="6948488"/>
            <a:ext cx="4162425" cy="365125"/>
          </a:xfrm>
          <a:prstGeom prst="rect">
            <a:avLst/>
          </a:prstGeom>
          <a:noFill/>
          <a:ln w="9525">
            <a:noFill/>
            <a:miter lim="800000"/>
            <a:headEnd/>
            <a:tailEnd/>
          </a:ln>
          <a:effectLst/>
        </p:spPr>
        <p:txBody>
          <a:bodyPr vert="horz" wrap="square" lIns="90039" tIns="45020" rIns="90039" bIns="45020" numCol="1" anchor="b" anchorCtr="0" compatLnSpc="1">
            <a:prstTxWarp prst="textNoShape">
              <a:avLst/>
            </a:prstTxWarp>
          </a:bodyPr>
          <a:lstStyle>
            <a:lvl1pPr algn="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fld id="{E9920345-FF82-4D5E-B984-1192B9B3048F}" type="slidenum">
              <a:rPr lang="da-DK"/>
              <a:pPr>
                <a:defRPr/>
              </a:pPr>
              <a:t>‹#›</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4"/>
          <p:cNvSpPr>
            <a:spLocks noGrp="1" noRot="1" noChangeAspect="1" noChangeArrowheads="1" noTextEdit="1"/>
          </p:cNvSpPr>
          <p:nvPr>
            <p:ph type="sldImg" idx="2"/>
          </p:nvPr>
        </p:nvSpPr>
        <p:spPr bwMode="auto">
          <a:xfrm>
            <a:off x="4763" y="963613"/>
            <a:ext cx="6842125" cy="51323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72288" y="963613"/>
            <a:ext cx="2482850" cy="3290887"/>
          </a:xfrm>
          <a:prstGeom prst="rect">
            <a:avLst/>
          </a:prstGeom>
          <a:noFill/>
          <a:ln w="9525">
            <a:noFill/>
            <a:miter lim="800000"/>
            <a:headEnd/>
            <a:tailEnd/>
          </a:ln>
          <a:effectLst/>
        </p:spPr>
        <p:txBody>
          <a:bodyPr vert="horz" wrap="square" lIns="90039" tIns="45020" rIns="90039" bIns="45020" numCol="1" anchor="t" anchorCtr="0" compatLnSpc="1">
            <a:prstTxWarp prst="textNoShape">
              <a:avLst/>
            </a:prstTxWarp>
          </a:bodyPr>
          <a:lstStyle/>
          <a:p>
            <a:pPr lvl="0"/>
            <a:r>
              <a:rPr lang="en-US" noProof="0" smtClean="0"/>
              <a:t>Klik for at redigere teksttypografierne i masteren</a:t>
            </a:r>
          </a:p>
        </p:txBody>
      </p:sp>
      <p:sp>
        <p:nvSpPr>
          <p:cNvPr id="4103" name="Rectangle 7"/>
          <p:cNvSpPr>
            <a:spLocks noGrp="1" noChangeArrowheads="1"/>
          </p:cNvSpPr>
          <p:nvPr>
            <p:ph type="sldNum" sz="quarter" idx="5"/>
          </p:nvPr>
        </p:nvSpPr>
        <p:spPr bwMode="auto">
          <a:xfrm>
            <a:off x="7197725" y="5546725"/>
            <a:ext cx="1884363" cy="365125"/>
          </a:xfrm>
          <a:prstGeom prst="rect">
            <a:avLst/>
          </a:prstGeom>
          <a:noFill/>
          <a:ln w="9525">
            <a:noFill/>
            <a:miter lim="800000"/>
            <a:headEnd/>
            <a:tailEnd/>
          </a:ln>
          <a:effectLst/>
        </p:spPr>
        <p:txBody>
          <a:bodyPr vert="horz" wrap="square" lIns="90039" tIns="45020" rIns="90039" bIns="45020" numCol="1" anchor="b" anchorCtr="0" compatLnSpc="1">
            <a:prstTxWarp prst="textNoShape">
              <a:avLst/>
            </a:prstTxWarp>
          </a:bodyPr>
          <a:lstStyle>
            <a:lvl1pPr algn="r" defTabSz="901572">
              <a:lnSpc>
                <a:spcPct val="100000"/>
              </a:lnSpc>
              <a:spcBef>
                <a:spcPct val="0"/>
              </a:spcBef>
              <a:buSzTx/>
              <a:buFontTx/>
              <a:buNone/>
              <a:defRPr sz="1600" b="1">
                <a:solidFill>
                  <a:schemeClr val="tx1"/>
                </a:solidFill>
                <a:latin typeface="Arial" pitchFamily="34" charset="0"/>
                <a:cs typeface="Arial" pitchFamily="34" charset="0"/>
              </a:defRPr>
            </a:lvl1pPr>
          </a:lstStyle>
          <a:p>
            <a:pPr>
              <a:defRPr/>
            </a:pPr>
            <a:fld id="{F6E743F1-15E8-4D7E-ABE2-6E48015C0F5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08050"/>
            <a:fld id="{95F878E6-57D2-4F44-B5EF-39259137C009}" type="slidenum">
              <a:rPr lang="da-DK" smtClean="0">
                <a:latin typeface="Arial" charset="0"/>
                <a:cs typeface="Arial" charset="0"/>
              </a:rPr>
              <a:pPr defTabSz="908050"/>
              <a:t>1</a:t>
            </a:fld>
            <a:endParaRPr lang="da-DK" smtClean="0">
              <a:latin typeface="Arial" charset="0"/>
              <a:cs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da-DK"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4" name="Picture 9" descr="Startside-29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5"/>
          <p:cNvPicPr>
            <a:picLocks noChangeAspect="1" noChangeArrowheads="1"/>
          </p:cNvPicPr>
          <p:nvPr userDrawn="1"/>
        </p:nvPicPr>
        <p:blipFill>
          <a:blip r:embed="rId3"/>
          <a:srcRect/>
          <a:stretch>
            <a:fillRect/>
          </a:stretch>
        </p:blipFill>
        <p:spPr bwMode="auto">
          <a:xfrm>
            <a:off x="3255963" y="1598613"/>
            <a:ext cx="2524125" cy="2700337"/>
          </a:xfrm>
          <a:prstGeom prst="rect">
            <a:avLst/>
          </a:prstGeom>
          <a:noFill/>
          <a:ln w="9525">
            <a:noFill/>
            <a:miter lim="800000"/>
            <a:headEnd/>
            <a:tailEnd/>
          </a:ln>
        </p:spPr>
      </p:pic>
      <p:sp>
        <p:nvSpPr>
          <p:cNvPr id="1192962" name="Rectangle 2"/>
          <p:cNvSpPr>
            <a:spLocks noGrp="1" noChangeArrowheads="1"/>
          </p:cNvSpPr>
          <p:nvPr>
            <p:ph type="ctrTitle"/>
          </p:nvPr>
        </p:nvSpPr>
        <p:spPr>
          <a:xfrm>
            <a:off x="373063" y="3975100"/>
            <a:ext cx="8420100" cy="531813"/>
          </a:xfrm>
        </p:spPr>
        <p:txBody>
          <a:bodyPr/>
          <a:lstStyle>
            <a:lvl1pPr algn="ctr">
              <a:defRPr/>
            </a:lvl1pPr>
          </a:lstStyle>
          <a:p>
            <a:r>
              <a:rPr lang="en-US" smtClean="0"/>
              <a:t>Click to edit Master title style</a:t>
            </a:r>
            <a:endParaRPr lang="en-GB"/>
          </a:p>
        </p:txBody>
      </p:sp>
      <p:sp>
        <p:nvSpPr>
          <p:cNvPr id="1192963" name="Rectangle 3"/>
          <p:cNvSpPr>
            <a:spLocks noGrp="1" noChangeArrowheads="1"/>
          </p:cNvSpPr>
          <p:nvPr>
            <p:ph type="subTitle" idx="1"/>
          </p:nvPr>
        </p:nvSpPr>
        <p:spPr>
          <a:xfrm>
            <a:off x="1125538" y="4695825"/>
            <a:ext cx="6934200" cy="696913"/>
          </a:xfrm>
        </p:spPr>
        <p:txBody>
          <a:bodyPr/>
          <a:lstStyle>
            <a:lvl1pPr marL="0" indent="0" algn="ctr">
              <a:buFont typeface="Wingdings" pitchFamily="2" charset="2"/>
              <a:buNone/>
              <a:defRPr/>
            </a:lvl1pPr>
          </a:lstStyle>
          <a:p>
            <a:r>
              <a:rPr lang="en-US" smtClean="0"/>
              <a:t>Click to edit Master subtitle style</a:t>
            </a:r>
            <a:endParaRPr lang="en-GB"/>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sldNum" sz="quarter" idx="10"/>
          </p:nvPr>
        </p:nvSpPr>
        <p:spPr>
          <a:ln/>
        </p:spPr>
        <p:txBody>
          <a:bodyPr/>
          <a:lstStyle>
            <a:lvl1pPr>
              <a:defRPr/>
            </a:lvl1pPr>
          </a:lstStyle>
          <a:p>
            <a:pPr>
              <a:defRPr/>
            </a:pPr>
            <a:fld id="{70C78475-6163-4159-B974-825F1D2B7BC5}" type="slidenum">
              <a:rPr lang="en-GB"/>
              <a:pPr>
                <a:defRPr/>
              </a:pPr>
              <a:t>‹#›</a:t>
            </a:fld>
            <a:endParaRPr lang="en-GB" dirty="0"/>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3988" y="0"/>
            <a:ext cx="2051050" cy="597535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350838" y="0"/>
            <a:ext cx="6000750"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sldNum" sz="quarter" idx="10"/>
          </p:nvPr>
        </p:nvSpPr>
        <p:spPr>
          <a:ln/>
        </p:spPr>
        <p:txBody>
          <a:bodyPr/>
          <a:lstStyle>
            <a:lvl1pPr>
              <a:defRPr/>
            </a:lvl1pPr>
          </a:lstStyle>
          <a:p>
            <a:pPr>
              <a:defRPr/>
            </a:pPr>
            <a:fld id="{DC93A8D6-CF32-474F-8214-CF9A466F007A}" type="slidenum">
              <a:rPr lang="en-GB"/>
              <a:pPr>
                <a:defRPr/>
              </a:pPr>
              <a:t>‹#›</a:t>
            </a:fld>
            <a:endParaRPr lang="en-GB" dirty="0"/>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tx2"/>
        </a:solidFill>
        <a:effectLst/>
      </p:bgPr>
    </p:bg>
    <p:spTree>
      <p:nvGrpSpPr>
        <p:cNvPr id="1" name=""/>
        <p:cNvGrpSpPr/>
        <p:nvPr/>
      </p:nvGrpSpPr>
      <p:grpSpPr>
        <a:xfrm>
          <a:off x="0" y="0"/>
          <a:ext cx="0" cy="0"/>
          <a:chOff x="0" y="0"/>
          <a:chExt cx="0" cy="0"/>
        </a:xfrm>
      </p:grpSpPr>
      <p:pic>
        <p:nvPicPr>
          <p:cNvPr id="4" name="Picture 2" descr="Startside-29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6"/>
          <p:cNvPicPr>
            <a:picLocks noChangeAspect="1" noChangeArrowheads="1"/>
          </p:cNvPicPr>
          <p:nvPr userDrawn="1"/>
        </p:nvPicPr>
        <p:blipFill>
          <a:blip r:embed="rId3"/>
          <a:srcRect/>
          <a:stretch>
            <a:fillRect/>
          </a:stretch>
        </p:blipFill>
        <p:spPr bwMode="auto">
          <a:xfrm>
            <a:off x="3255963" y="1598613"/>
            <a:ext cx="2524125" cy="2700337"/>
          </a:xfrm>
          <a:prstGeom prst="rect">
            <a:avLst/>
          </a:prstGeom>
          <a:noFill/>
          <a:ln w="9525">
            <a:noFill/>
            <a:miter lim="800000"/>
            <a:headEnd/>
            <a:tailEnd/>
          </a:ln>
        </p:spPr>
      </p:pic>
      <p:sp>
        <p:nvSpPr>
          <p:cNvPr id="5123" name="Rectangle 3"/>
          <p:cNvSpPr>
            <a:spLocks noGrp="1" noChangeArrowheads="1"/>
          </p:cNvSpPr>
          <p:nvPr>
            <p:ph type="ctrTitle"/>
          </p:nvPr>
        </p:nvSpPr>
        <p:spPr>
          <a:xfrm>
            <a:off x="373063" y="3975100"/>
            <a:ext cx="8420100" cy="531813"/>
          </a:xfrm>
        </p:spPr>
        <p:txBody>
          <a:bodyPr/>
          <a:lstStyle>
            <a:lvl1pPr algn="ctr">
              <a:defRPr/>
            </a:lvl1pPr>
          </a:lstStyle>
          <a:p>
            <a:r>
              <a:rPr lang="tr-TR" smtClean="0"/>
              <a:t>Asıl başlık stili için tıklatın</a:t>
            </a:r>
            <a:endParaRPr lang="en-GB"/>
          </a:p>
        </p:txBody>
      </p:sp>
      <p:sp>
        <p:nvSpPr>
          <p:cNvPr id="5124" name="Rectangle 4"/>
          <p:cNvSpPr>
            <a:spLocks noGrp="1" noChangeArrowheads="1"/>
          </p:cNvSpPr>
          <p:nvPr>
            <p:ph type="subTitle" idx="1"/>
          </p:nvPr>
        </p:nvSpPr>
        <p:spPr>
          <a:xfrm>
            <a:off x="1125538" y="4695825"/>
            <a:ext cx="6934200" cy="696913"/>
          </a:xfrm>
        </p:spPr>
        <p:txBody>
          <a:bodyPr/>
          <a:lstStyle>
            <a:lvl1pPr marL="0" indent="0" algn="ctr">
              <a:buFont typeface="Wingdings" pitchFamily="2" charset="2"/>
              <a:buNone/>
              <a:defRPr/>
            </a:lvl1pPr>
          </a:lstStyle>
          <a:p>
            <a:r>
              <a:rPr lang="tr-TR" smtClean="0"/>
              <a:t>Asıl alt başlık stilini düzenlemek için tıklatın</a:t>
            </a:r>
            <a:endParaRPr lang="en-GB"/>
          </a:p>
        </p:txBody>
      </p:sp>
    </p:spTree>
  </p:cSld>
  <p:clrMapOvr>
    <a:masterClrMapping/>
  </p:clrMapOvr>
  <p:transition spd="med">
    <p:fade thruBlk="1"/>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sz="quarter" idx="10"/>
          </p:nvPr>
        </p:nvSpPr>
        <p:spPr>
          <a:ln/>
        </p:spPr>
        <p:txBody>
          <a:bodyPr/>
          <a:lstStyle>
            <a:lvl1pPr>
              <a:defRPr/>
            </a:lvl1pPr>
          </a:lstStyle>
          <a:p>
            <a:pPr>
              <a:defRPr/>
            </a:pPr>
            <a:fld id="{1FA1959A-2786-461E-8DA5-C3E5D510FE9E}" type="slidenum">
              <a:rPr lang="en-GB"/>
              <a:pPr>
                <a:defRPr/>
              </a:pPr>
              <a:t>‹#›</a:t>
            </a:fld>
            <a:endParaRPr lang="en-GB" dirty="0"/>
          </a:p>
        </p:txBody>
      </p:sp>
    </p:spTree>
  </p:cSld>
  <p:clrMapOvr>
    <a:masterClrMapping/>
  </p:clrMapOvr>
  <p:transition spd="med">
    <p:fade thruBlk="1"/>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sldNum" sz="quarter" idx="10"/>
          </p:nvPr>
        </p:nvSpPr>
        <p:spPr>
          <a:ln/>
        </p:spPr>
        <p:txBody>
          <a:bodyPr/>
          <a:lstStyle>
            <a:lvl1pPr>
              <a:defRPr/>
            </a:lvl1pPr>
          </a:lstStyle>
          <a:p>
            <a:pPr>
              <a:defRPr/>
            </a:pPr>
            <a:fld id="{40E4CD46-BBBF-429A-861E-AA229B9F4DD0}" type="slidenum">
              <a:rPr lang="en-GB"/>
              <a:pPr>
                <a:defRPr/>
              </a:pPr>
              <a:t>‹#›</a:t>
            </a:fld>
            <a:endParaRPr lang="en-GB" dirty="0"/>
          </a:p>
        </p:txBody>
      </p:sp>
    </p:spTree>
  </p:cSld>
  <p:clrMapOvr>
    <a:masterClrMapping/>
  </p:clrMapOvr>
  <p:transition spd="med">
    <p:fade thruBlk="1"/>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508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291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sldNum" sz="quarter" idx="10"/>
          </p:nvPr>
        </p:nvSpPr>
        <p:spPr>
          <a:ln/>
        </p:spPr>
        <p:txBody>
          <a:bodyPr/>
          <a:lstStyle>
            <a:lvl1pPr>
              <a:defRPr/>
            </a:lvl1pPr>
          </a:lstStyle>
          <a:p>
            <a:pPr>
              <a:defRPr/>
            </a:pPr>
            <a:fld id="{95EE39CA-D7F2-4F79-B3CC-45C4FD529BD9}" type="slidenum">
              <a:rPr lang="en-GB"/>
              <a:pPr>
                <a:defRPr/>
              </a:pPr>
              <a:t>‹#›</a:t>
            </a:fld>
            <a:endParaRPr lang="en-GB" dirty="0"/>
          </a:p>
        </p:txBody>
      </p:sp>
    </p:spTree>
  </p:cSld>
  <p:clrMapOvr>
    <a:masterClrMapping/>
  </p:clrMapOvr>
  <p:transition spd="med">
    <p:fade thruBlk="1"/>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sldNum" sz="quarter" idx="10"/>
          </p:nvPr>
        </p:nvSpPr>
        <p:spPr>
          <a:ln/>
        </p:spPr>
        <p:txBody>
          <a:bodyPr/>
          <a:lstStyle>
            <a:lvl1pPr>
              <a:defRPr/>
            </a:lvl1pPr>
          </a:lstStyle>
          <a:p>
            <a:pPr>
              <a:defRPr/>
            </a:pPr>
            <a:fld id="{5E93DC16-4255-47D1-835F-3EEA3D3B86E6}" type="slidenum">
              <a:rPr lang="en-GB"/>
              <a:pPr>
                <a:defRPr/>
              </a:pPr>
              <a:t>‹#›</a:t>
            </a:fld>
            <a:endParaRPr lang="en-GB" dirty="0"/>
          </a:p>
        </p:txBody>
      </p:sp>
    </p:spTree>
  </p:cSld>
  <p:clrMapOvr>
    <a:masterClrMapping/>
  </p:clrMapOvr>
  <p:transition spd="med">
    <p:fade thruBlk="1"/>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sldNum" sz="quarter" idx="10"/>
          </p:nvPr>
        </p:nvSpPr>
        <p:spPr>
          <a:ln/>
        </p:spPr>
        <p:txBody>
          <a:bodyPr/>
          <a:lstStyle>
            <a:lvl1pPr>
              <a:defRPr/>
            </a:lvl1pPr>
          </a:lstStyle>
          <a:p>
            <a:pPr>
              <a:defRPr/>
            </a:pPr>
            <a:fld id="{655A6825-C6BF-4912-9CAF-690DC4EE3943}" type="slidenum">
              <a:rPr lang="en-GB"/>
              <a:pPr>
                <a:defRPr/>
              </a:pPr>
              <a:t>‹#›</a:t>
            </a:fld>
            <a:endParaRPr lang="en-GB" dirty="0"/>
          </a:p>
        </p:txBody>
      </p:sp>
    </p:spTree>
  </p:cSld>
  <p:clrMapOvr>
    <a:masterClrMapping/>
  </p:clrMapOvr>
  <p:transition spd="med">
    <p:fade thruBlk="1"/>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058B94E-BFDF-4671-AD75-E471430C738C}" type="slidenum">
              <a:rPr lang="en-GB"/>
              <a:pPr>
                <a:defRPr/>
              </a:pPr>
              <a:t>‹#›</a:t>
            </a:fld>
            <a:endParaRPr lang="en-GB" dirty="0"/>
          </a:p>
        </p:txBody>
      </p:sp>
    </p:spTree>
  </p:cSld>
  <p:clrMapOvr>
    <a:masterClrMapping/>
  </p:clrMapOvr>
  <p:transition spd="med">
    <p:fade thruBlk="1"/>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sldNum" sz="quarter" idx="10"/>
          </p:nvPr>
        </p:nvSpPr>
        <p:spPr>
          <a:ln/>
        </p:spPr>
        <p:txBody>
          <a:bodyPr/>
          <a:lstStyle>
            <a:lvl1pPr>
              <a:defRPr/>
            </a:lvl1pPr>
          </a:lstStyle>
          <a:p>
            <a:pPr>
              <a:defRPr/>
            </a:pPr>
            <a:fld id="{95AD951F-C5C5-48D7-AB37-0F3DFA733DEF}" type="slidenum">
              <a:rPr lang="en-GB"/>
              <a:pPr>
                <a:defRPr/>
              </a:pPr>
              <a:t>‹#›</a:t>
            </a:fld>
            <a:endParaRPr lang="en-GB" dirty="0"/>
          </a:p>
        </p:txBody>
      </p:sp>
    </p:spTree>
  </p:cSld>
  <p:clrMapOvr>
    <a:masterClrMapping/>
  </p:clrMapOvr>
  <p:transition spd="med">
    <p:fade thruBlk="1"/>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sldNum" sz="quarter" idx="10"/>
          </p:nvPr>
        </p:nvSpPr>
        <p:spPr>
          <a:ln/>
        </p:spPr>
        <p:txBody>
          <a:bodyPr/>
          <a:lstStyle>
            <a:lvl1pPr>
              <a:defRPr/>
            </a:lvl1pPr>
          </a:lstStyle>
          <a:p>
            <a:pPr>
              <a:defRPr/>
            </a:pPr>
            <a:fld id="{249AA525-4E85-4C63-9DE2-384AEF354838}" type="slidenum">
              <a:rPr lang="en-GB"/>
              <a:pPr>
                <a:defRPr/>
              </a:pPr>
              <a:t>‹#›</a:t>
            </a:fld>
            <a:endParaRPr lang="en-GB" dirty="0"/>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sldNum" sz="quarter" idx="10"/>
          </p:nvPr>
        </p:nvSpPr>
        <p:spPr>
          <a:ln/>
        </p:spPr>
        <p:txBody>
          <a:bodyPr/>
          <a:lstStyle>
            <a:lvl1pPr>
              <a:defRPr/>
            </a:lvl1pPr>
          </a:lstStyle>
          <a:p>
            <a:pPr>
              <a:defRPr/>
            </a:pPr>
            <a:fld id="{70BAA116-F8F4-4047-B2F0-26319D192F9E}" type="slidenum">
              <a:rPr lang="en-GB"/>
              <a:pPr>
                <a:defRPr/>
              </a:pPr>
              <a:t>‹#›</a:t>
            </a:fld>
            <a:endParaRPr lang="en-GB" dirty="0"/>
          </a:p>
        </p:txBody>
      </p:sp>
    </p:spTree>
  </p:cSld>
  <p:clrMapOvr>
    <a:masterClrMapping/>
  </p:clrMapOvr>
  <p:transition spd="med">
    <p:fade thruBlk="1"/>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sz="quarter" idx="10"/>
          </p:nvPr>
        </p:nvSpPr>
        <p:spPr>
          <a:ln/>
        </p:spPr>
        <p:txBody>
          <a:bodyPr/>
          <a:lstStyle>
            <a:lvl1pPr>
              <a:defRPr/>
            </a:lvl1pPr>
          </a:lstStyle>
          <a:p>
            <a:pPr>
              <a:defRPr/>
            </a:pPr>
            <a:fld id="{6DAE5425-9C85-4505-9C25-05CA7C236EB3}" type="slidenum">
              <a:rPr lang="en-GB"/>
              <a:pPr>
                <a:defRPr/>
              </a:pPr>
              <a:t>‹#›</a:t>
            </a:fld>
            <a:endParaRPr lang="en-GB" dirty="0"/>
          </a:p>
        </p:txBody>
      </p:sp>
    </p:spTree>
  </p:cSld>
  <p:clrMapOvr>
    <a:masterClrMapping/>
  </p:clrMapOvr>
  <p:transition spd="med">
    <p:fade thruBlk="1"/>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03988" y="0"/>
            <a:ext cx="2051050" cy="5975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50838" y="0"/>
            <a:ext cx="6000750" cy="5975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sz="quarter" idx="10"/>
          </p:nvPr>
        </p:nvSpPr>
        <p:spPr>
          <a:ln/>
        </p:spPr>
        <p:txBody>
          <a:bodyPr/>
          <a:lstStyle>
            <a:lvl1pPr>
              <a:defRPr/>
            </a:lvl1pPr>
          </a:lstStyle>
          <a:p>
            <a:pPr>
              <a:defRPr/>
            </a:pPr>
            <a:fld id="{DA1241F3-4112-4DAF-8667-D00A44B2BB6D}" type="slidenum">
              <a:rPr lang="en-GB"/>
              <a:pPr>
                <a:defRPr/>
              </a:pPr>
              <a:t>‹#›</a:t>
            </a:fld>
            <a:endParaRPr lang="en-GB" dirty="0"/>
          </a:p>
        </p:txBody>
      </p:sp>
    </p:spTree>
  </p:cSld>
  <p:clrMapOvr>
    <a:masterClrMapping/>
  </p:clrMapOvr>
  <p:transition spd="med">
    <p:fade thruBlk="1"/>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CFB7AD90-BAD6-4DDD-963D-64243A3B0429}" type="slidenum">
              <a:rPr lang="en-GB"/>
              <a:pPr>
                <a:defRPr/>
              </a:pPr>
              <a:t>‹#›</a:t>
            </a:fld>
            <a:endParaRPr lang="en-GB" dirty="0"/>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3508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5291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sldNum" sz="quarter" idx="10"/>
          </p:nvPr>
        </p:nvSpPr>
        <p:spPr>
          <a:ln/>
        </p:spPr>
        <p:txBody>
          <a:bodyPr/>
          <a:lstStyle>
            <a:lvl1pPr>
              <a:defRPr/>
            </a:lvl1pPr>
          </a:lstStyle>
          <a:p>
            <a:pPr>
              <a:defRPr/>
            </a:pPr>
            <a:fld id="{A507470E-E173-45B8-B0CF-2F54812A51B6}" type="slidenum">
              <a:rPr lang="en-GB"/>
              <a:pPr>
                <a:defRPr/>
              </a:pPr>
              <a:t>‹#›</a:t>
            </a:fld>
            <a:endParaRPr lang="en-GB" dirty="0"/>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sldNum" sz="quarter" idx="10"/>
          </p:nvPr>
        </p:nvSpPr>
        <p:spPr>
          <a:ln/>
        </p:spPr>
        <p:txBody>
          <a:bodyPr/>
          <a:lstStyle>
            <a:lvl1pPr>
              <a:defRPr/>
            </a:lvl1pPr>
          </a:lstStyle>
          <a:p>
            <a:pPr>
              <a:defRPr/>
            </a:pPr>
            <a:fld id="{3C261B5F-900D-4C53-A91F-FDA27D8D2A78}" type="slidenum">
              <a:rPr lang="en-GB"/>
              <a:pPr>
                <a:defRPr/>
              </a:pPr>
              <a:t>‹#›</a:t>
            </a:fld>
            <a:endParaRPr lang="en-GB" dirty="0"/>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sldNum" sz="quarter" idx="10"/>
          </p:nvPr>
        </p:nvSpPr>
        <p:spPr>
          <a:ln/>
        </p:spPr>
        <p:txBody>
          <a:bodyPr/>
          <a:lstStyle>
            <a:lvl1pPr>
              <a:defRPr/>
            </a:lvl1pPr>
          </a:lstStyle>
          <a:p>
            <a:pPr>
              <a:defRPr/>
            </a:pPr>
            <a:fld id="{DD71CCB6-B073-42C4-B8DD-5464F15D029D}" type="slidenum">
              <a:rPr lang="en-GB"/>
              <a:pPr>
                <a:defRPr/>
              </a:pPr>
              <a:t>‹#›</a:t>
            </a:fld>
            <a:endParaRPr lang="en-GB" dirty="0"/>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6C935A04-412D-4B9D-A919-552C60B8C81E}" type="slidenum">
              <a:rPr lang="en-GB"/>
              <a:pPr>
                <a:defRPr/>
              </a:pPr>
              <a:t>‹#›</a:t>
            </a:fld>
            <a:endParaRPr lang="en-GB" dirty="0"/>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990C0560-8AED-4F47-9288-52FCCB8CFC8E}" type="slidenum">
              <a:rPr lang="en-GB"/>
              <a:pPr>
                <a:defRPr/>
              </a:pPr>
              <a:t>‹#›</a:t>
            </a:fld>
            <a:endParaRPr lang="en-GB" dirty="0"/>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tr-TR"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BE101C56-7868-4E27-9111-500553C8DAAD}" type="slidenum">
              <a:rPr lang="en-GB"/>
              <a:pPr>
                <a:defRPr/>
              </a:pPr>
              <a:t>‹#›</a:t>
            </a:fld>
            <a:endParaRPr lang="en-GB" dirty="0"/>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6.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8.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1026" name="Picture 16" descr="Side-2_296"/>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0838" y="0"/>
            <a:ext cx="8204200" cy="7286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350838" y="1173163"/>
            <a:ext cx="8204200" cy="4802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Fourth level</a:t>
            </a:r>
          </a:p>
        </p:txBody>
      </p:sp>
      <p:sp>
        <p:nvSpPr>
          <p:cNvPr id="1191940" name="Rectangle 4"/>
          <p:cNvSpPr>
            <a:spLocks noGrp="1" noChangeArrowheads="1"/>
          </p:cNvSpPr>
          <p:nvPr>
            <p:ph type="sldNum" sz="quarter" idx="4"/>
          </p:nvPr>
        </p:nvSpPr>
        <p:spPr bwMode="auto">
          <a:xfrm>
            <a:off x="104775" y="6503988"/>
            <a:ext cx="563563" cy="25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solidFill>
                  <a:schemeClr val="tx2"/>
                </a:solidFill>
                <a:latin typeface="Arial" pitchFamily="34" charset="0"/>
                <a:cs typeface="Arial" pitchFamily="34" charset="0"/>
              </a:defRPr>
            </a:lvl1pPr>
          </a:lstStyle>
          <a:p>
            <a:pPr>
              <a:defRPr/>
            </a:pPr>
            <a:fld id="{41301B96-00A3-407E-B5BF-9C7DEF4A2CE7}" type="slidenum">
              <a:rPr lang="en-GB"/>
              <a:pPr>
                <a:defRPr/>
              </a:pPr>
              <a:t>‹#›</a:t>
            </a:fld>
            <a:endParaRPr lang="en-GB" dirty="0"/>
          </a:p>
        </p:txBody>
      </p:sp>
      <p:sp>
        <p:nvSpPr>
          <p:cNvPr id="1191941" name="Rectangle 5"/>
          <p:cNvSpPr>
            <a:spLocks noChangeArrowheads="1"/>
          </p:cNvSpPr>
          <p:nvPr/>
        </p:nvSpPr>
        <p:spPr bwMode="auto">
          <a:xfrm>
            <a:off x="935038" y="6503988"/>
            <a:ext cx="2820987" cy="354012"/>
          </a:xfrm>
          <a:prstGeom prst="rect">
            <a:avLst/>
          </a:prstGeom>
          <a:noFill/>
          <a:ln w="9525">
            <a:noFill/>
            <a:miter lim="800000"/>
            <a:headEnd/>
            <a:tailEnd/>
          </a:ln>
          <a:effectLst/>
        </p:spPr>
        <p:txBody>
          <a:bodyPr/>
          <a:lstStyle/>
          <a:p>
            <a:pPr>
              <a:defRPr/>
            </a:pPr>
            <a:r>
              <a:rPr lang="tr-TR" sz="1200">
                <a:solidFill>
                  <a:schemeClr val="tx2"/>
                </a:solidFill>
              </a:rPr>
              <a:t>MESS Eğitim İktisadi Vakfı İşletmesi</a:t>
            </a:r>
            <a:endParaRPr lang="en-GB" sz="1200">
              <a:solidFill>
                <a:schemeClr val="tx2"/>
              </a:solidFill>
            </a:endParaRPr>
          </a:p>
        </p:txBody>
      </p:sp>
      <p:pic>
        <p:nvPicPr>
          <p:cNvPr id="1031" name="Picture 9"/>
          <p:cNvPicPr>
            <a:picLocks noChangeAspect="1" noChangeArrowheads="1"/>
          </p:cNvPicPr>
          <p:nvPr userDrawn="1"/>
        </p:nvPicPr>
        <p:blipFill>
          <a:blip r:embed="rId14"/>
          <a:srcRect/>
          <a:stretch>
            <a:fillRect/>
          </a:stretch>
        </p:blipFill>
        <p:spPr bwMode="auto">
          <a:xfrm>
            <a:off x="7816850" y="6245225"/>
            <a:ext cx="885825" cy="533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71" r:id="rId1"/>
    <p:sldLayoutId id="2147484351" r:id="rId2"/>
    <p:sldLayoutId id="2147484352" r:id="rId3"/>
    <p:sldLayoutId id="2147484353" r:id="rId4"/>
    <p:sldLayoutId id="2147484354" r:id="rId5"/>
    <p:sldLayoutId id="2147484355" r:id="rId6"/>
    <p:sldLayoutId id="2147484356" r:id="rId7"/>
    <p:sldLayoutId id="2147484357" r:id="rId8"/>
    <p:sldLayoutId id="2147484358" r:id="rId9"/>
    <p:sldLayoutId id="2147484359" r:id="rId10"/>
    <p:sldLayoutId id="2147484360" r:id="rId11"/>
  </p:sldLayoutIdLst>
  <p:transition spd="med">
    <p:fade thruBlk="1"/>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3459"/>
          </a:solidFill>
          <a:latin typeface="+mj-lt"/>
          <a:ea typeface="+mj-ea"/>
          <a:cs typeface="+mj-cs"/>
        </a:defRPr>
      </a:lvl1pPr>
      <a:lvl2pPr algn="l" rtl="0" eaLnBrk="0" fontAlgn="base" hangingPunct="0">
        <a:spcBef>
          <a:spcPct val="0"/>
        </a:spcBef>
        <a:spcAft>
          <a:spcPct val="0"/>
        </a:spcAft>
        <a:defRPr sz="2800" b="1">
          <a:solidFill>
            <a:srgbClr val="003459"/>
          </a:solidFill>
          <a:latin typeface="Arial" pitchFamily="34" charset="0"/>
          <a:cs typeface="Arial" pitchFamily="34" charset="0"/>
        </a:defRPr>
      </a:lvl2pPr>
      <a:lvl3pPr algn="l" rtl="0" eaLnBrk="0" fontAlgn="base" hangingPunct="0">
        <a:spcBef>
          <a:spcPct val="0"/>
        </a:spcBef>
        <a:spcAft>
          <a:spcPct val="0"/>
        </a:spcAft>
        <a:defRPr sz="2800" b="1">
          <a:solidFill>
            <a:srgbClr val="003459"/>
          </a:solidFill>
          <a:latin typeface="Arial" pitchFamily="34" charset="0"/>
          <a:cs typeface="Arial" pitchFamily="34" charset="0"/>
        </a:defRPr>
      </a:lvl3pPr>
      <a:lvl4pPr algn="l" rtl="0" eaLnBrk="0" fontAlgn="base" hangingPunct="0">
        <a:spcBef>
          <a:spcPct val="0"/>
        </a:spcBef>
        <a:spcAft>
          <a:spcPct val="0"/>
        </a:spcAft>
        <a:defRPr sz="2800" b="1">
          <a:solidFill>
            <a:srgbClr val="003459"/>
          </a:solidFill>
          <a:latin typeface="Arial" pitchFamily="34" charset="0"/>
          <a:cs typeface="Arial" pitchFamily="34" charset="0"/>
        </a:defRPr>
      </a:lvl4pPr>
      <a:lvl5pPr algn="l" rtl="0" eaLnBrk="0" fontAlgn="base" hangingPunct="0">
        <a:spcBef>
          <a:spcPct val="0"/>
        </a:spcBef>
        <a:spcAft>
          <a:spcPct val="0"/>
        </a:spcAft>
        <a:defRPr sz="2800" b="1">
          <a:solidFill>
            <a:srgbClr val="003459"/>
          </a:solidFill>
          <a:latin typeface="Arial" pitchFamily="34" charset="0"/>
          <a:cs typeface="Arial" pitchFamily="34" charset="0"/>
        </a:defRPr>
      </a:lvl5pPr>
      <a:lvl6pPr marL="457200" algn="l" rtl="0" eaLnBrk="1" fontAlgn="base" hangingPunct="1">
        <a:spcBef>
          <a:spcPct val="0"/>
        </a:spcBef>
        <a:spcAft>
          <a:spcPct val="0"/>
        </a:spcAft>
        <a:defRPr sz="2800" b="1">
          <a:solidFill>
            <a:srgbClr val="003459"/>
          </a:solidFill>
          <a:latin typeface="Arial" pitchFamily="34" charset="0"/>
          <a:cs typeface="Arial" pitchFamily="34" charset="0"/>
        </a:defRPr>
      </a:lvl6pPr>
      <a:lvl7pPr marL="914400" algn="l" rtl="0" eaLnBrk="1" fontAlgn="base" hangingPunct="1">
        <a:spcBef>
          <a:spcPct val="0"/>
        </a:spcBef>
        <a:spcAft>
          <a:spcPct val="0"/>
        </a:spcAft>
        <a:defRPr sz="2800" b="1">
          <a:solidFill>
            <a:srgbClr val="003459"/>
          </a:solidFill>
          <a:latin typeface="Arial" pitchFamily="34" charset="0"/>
          <a:cs typeface="Arial" pitchFamily="34" charset="0"/>
        </a:defRPr>
      </a:lvl7pPr>
      <a:lvl8pPr marL="1371600" algn="l" rtl="0" eaLnBrk="1" fontAlgn="base" hangingPunct="1">
        <a:spcBef>
          <a:spcPct val="0"/>
        </a:spcBef>
        <a:spcAft>
          <a:spcPct val="0"/>
        </a:spcAft>
        <a:defRPr sz="2800" b="1">
          <a:solidFill>
            <a:srgbClr val="003459"/>
          </a:solidFill>
          <a:latin typeface="Arial" pitchFamily="34" charset="0"/>
          <a:cs typeface="Arial" pitchFamily="34" charset="0"/>
        </a:defRPr>
      </a:lvl8pPr>
      <a:lvl9pPr marL="1828800" algn="l" rtl="0" eaLnBrk="1" fontAlgn="base" hangingPunct="1">
        <a:spcBef>
          <a:spcPct val="0"/>
        </a:spcBef>
        <a:spcAft>
          <a:spcPct val="0"/>
        </a:spcAft>
        <a:defRPr sz="2800" b="1">
          <a:solidFill>
            <a:srgbClr val="003459"/>
          </a:solidFill>
          <a:latin typeface="Arial" pitchFamily="34" charset="0"/>
          <a:cs typeface="Arial" pitchFamily="34" charset="0"/>
        </a:defRPr>
      </a:lvl9pPr>
    </p:titleStyle>
    <p:bodyStyle>
      <a:lvl1pPr marL="358775" indent="-358775" algn="l" rtl="0" eaLnBrk="0" fontAlgn="base" hangingPunct="0">
        <a:spcBef>
          <a:spcPct val="50000"/>
        </a:spcBef>
        <a:spcAft>
          <a:spcPct val="0"/>
        </a:spcAft>
        <a:buClr>
          <a:srgbClr val="FF7200"/>
        </a:buClr>
        <a:buSzPct val="75000"/>
        <a:buFont typeface="Wingdings" pitchFamily="2" charset="2"/>
        <a:buBlip>
          <a:blip r:embed="rId15"/>
        </a:buBlip>
        <a:defRPr sz="2400">
          <a:solidFill>
            <a:srgbClr val="003459"/>
          </a:solidFill>
          <a:latin typeface="+mn-lt"/>
          <a:ea typeface="+mn-ea"/>
          <a:cs typeface="+mn-cs"/>
        </a:defRPr>
      </a:lvl1pPr>
      <a:lvl2pPr marL="803275" indent="-265113" algn="l" rtl="0" eaLnBrk="0" fontAlgn="base" hangingPunct="0">
        <a:spcBef>
          <a:spcPct val="50000"/>
        </a:spcBef>
        <a:spcAft>
          <a:spcPct val="0"/>
        </a:spcAft>
        <a:buSzPct val="75000"/>
        <a:buFont typeface="Wingdings" pitchFamily="2" charset="2"/>
        <a:buBlip>
          <a:blip r:embed="rId15"/>
        </a:buBlip>
        <a:defRPr sz="2000">
          <a:solidFill>
            <a:srgbClr val="003459"/>
          </a:solidFill>
          <a:latin typeface="+mn-lt"/>
          <a:cs typeface="+mn-cs"/>
        </a:defRPr>
      </a:lvl2pPr>
      <a:lvl3pPr marL="1260475" indent="-277813" algn="l" rtl="0" eaLnBrk="0" fontAlgn="base" hangingPunct="0">
        <a:spcBef>
          <a:spcPct val="50000"/>
        </a:spcBef>
        <a:spcAft>
          <a:spcPct val="0"/>
        </a:spcAft>
        <a:buSzPct val="75000"/>
        <a:buFont typeface="Wingdings" pitchFamily="2" charset="2"/>
        <a:buBlip>
          <a:blip r:embed="rId15"/>
        </a:buBlip>
        <a:defRPr>
          <a:solidFill>
            <a:srgbClr val="003459"/>
          </a:solidFill>
          <a:latin typeface="+mn-lt"/>
          <a:cs typeface="+mn-cs"/>
        </a:defRPr>
      </a:lvl3pPr>
      <a:lvl4pPr marL="1704975" indent="-265113" algn="l" rtl="0" eaLnBrk="0" fontAlgn="base" hangingPunct="0">
        <a:spcBef>
          <a:spcPct val="50000"/>
        </a:spcBef>
        <a:spcAft>
          <a:spcPct val="0"/>
        </a:spcAft>
        <a:buSzPct val="75000"/>
        <a:buFont typeface="Wingdings" pitchFamily="2" charset="2"/>
        <a:buBlip>
          <a:blip r:embed="rId15"/>
        </a:buBlip>
        <a:defRPr>
          <a:solidFill>
            <a:srgbClr val="003459"/>
          </a:solidFill>
          <a:latin typeface="+mn-lt"/>
          <a:cs typeface="+mn-cs"/>
        </a:defRPr>
      </a:lvl4pPr>
      <a:lvl5pPr marL="2149475" indent="-265113" algn="l" rtl="0" eaLnBrk="0" fontAlgn="base" hangingPunct="0">
        <a:spcBef>
          <a:spcPct val="50000"/>
        </a:spcBef>
        <a:spcAft>
          <a:spcPct val="0"/>
        </a:spcAft>
        <a:buSzPct val="75000"/>
        <a:buFont typeface="Wingdings" pitchFamily="2" charset="2"/>
        <a:buBlip>
          <a:blip r:embed="rId15"/>
        </a:buBlip>
        <a:defRPr>
          <a:solidFill>
            <a:srgbClr val="003459"/>
          </a:solidFill>
          <a:latin typeface="+mn-lt"/>
          <a:cs typeface="+mn-cs"/>
        </a:defRPr>
      </a:lvl5pPr>
      <a:lvl6pPr marL="26066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6pPr>
      <a:lvl7pPr marL="30638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7pPr>
      <a:lvl8pPr marL="35210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8pPr>
      <a:lvl9pPr marL="39782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2050" name="Picture 8" descr="Side-2_296"/>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350838" y="0"/>
            <a:ext cx="8204200" cy="7286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GB" smtClean="0"/>
          </a:p>
        </p:txBody>
      </p:sp>
      <p:sp>
        <p:nvSpPr>
          <p:cNvPr id="2052" name="Rectangle 4"/>
          <p:cNvSpPr>
            <a:spLocks noGrp="1" noChangeArrowheads="1"/>
          </p:cNvSpPr>
          <p:nvPr>
            <p:ph type="body" idx="1"/>
          </p:nvPr>
        </p:nvSpPr>
        <p:spPr bwMode="auto">
          <a:xfrm>
            <a:off x="350838" y="1173163"/>
            <a:ext cx="8204200" cy="4802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Fourth level</a:t>
            </a:r>
          </a:p>
        </p:txBody>
      </p:sp>
      <p:sp>
        <p:nvSpPr>
          <p:cNvPr id="4101" name="Rectangle 5"/>
          <p:cNvSpPr>
            <a:spLocks noGrp="1" noChangeArrowheads="1"/>
          </p:cNvSpPr>
          <p:nvPr>
            <p:ph type="sldNum" sz="quarter" idx="4"/>
          </p:nvPr>
        </p:nvSpPr>
        <p:spPr bwMode="auto">
          <a:xfrm>
            <a:off x="104775" y="6503988"/>
            <a:ext cx="563563" cy="25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solidFill>
                  <a:schemeClr val="tx2"/>
                </a:solidFill>
                <a:latin typeface="Arial" charset="0"/>
                <a:cs typeface="Arial" charset="0"/>
              </a:defRPr>
            </a:lvl1pPr>
          </a:lstStyle>
          <a:p>
            <a:pPr>
              <a:defRPr/>
            </a:pPr>
            <a:fld id="{AB9E45C2-32B8-4167-B7CD-5627EF649835}" type="slidenum">
              <a:rPr lang="en-GB"/>
              <a:pPr>
                <a:defRPr/>
              </a:pPr>
              <a:t>‹#›</a:t>
            </a:fld>
            <a:endParaRPr lang="en-GB" dirty="0"/>
          </a:p>
        </p:txBody>
      </p:sp>
      <p:pic>
        <p:nvPicPr>
          <p:cNvPr id="2054" name="Picture 11"/>
          <p:cNvPicPr>
            <a:picLocks noChangeAspect="1" noChangeArrowheads="1"/>
          </p:cNvPicPr>
          <p:nvPr userDrawn="1"/>
        </p:nvPicPr>
        <p:blipFill>
          <a:blip r:embed="rId14"/>
          <a:srcRect/>
          <a:stretch>
            <a:fillRect/>
          </a:stretch>
        </p:blipFill>
        <p:spPr bwMode="auto">
          <a:xfrm>
            <a:off x="588963" y="6496050"/>
            <a:ext cx="1962150" cy="361950"/>
          </a:xfrm>
          <a:prstGeom prst="rect">
            <a:avLst/>
          </a:prstGeom>
          <a:noFill/>
          <a:ln w="9525">
            <a:noFill/>
            <a:miter lim="800000"/>
            <a:headEnd/>
            <a:tailEnd/>
          </a:ln>
        </p:spPr>
      </p:pic>
      <p:pic>
        <p:nvPicPr>
          <p:cNvPr id="2055" name="Picture 12"/>
          <p:cNvPicPr>
            <a:picLocks noChangeAspect="1" noChangeArrowheads="1"/>
          </p:cNvPicPr>
          <p:nvPr userDrawn="1"/>
        </p:nvPicPr>
        <p:blipFill>
          <a:blip r:embed="rId15"/>
          <a:srcRect/>
          <a:stretch>
            <a:fillRect/>
          </a:stretch>
        </p:blipFill>
        <p:spPr bwMode="auto">
          <a:xfrm>
            <a:off x="7959725" y="6218238"/>
            <a:ext cx="723900" cy="639762"/>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72" r:id="rId1"/>
    <p:sldLayoutId id="2147484361" r:id="rId2"/>
    <p:sldLayoutId id="2147484362" r:id="rId3"/>
    <p:sldLayoutId id="2147484363" r:id="rId4"/>
    <p:sldLayoutId id="2147484364" r:id="rId5"/>
    <p:sldLayoutId id="2147484365" r:id="rId6"/>
    <p:sldLayoutId id="2147484366" r:id="rId7"/>
    <p:sldLayoutId id="2147484367" r:id="rId8"/>
    <p:sldLayoutId id="2147484368" r:id="rId9"/>
    <p:sldLayoutId id="2147484369" r:id="rId10"/>
    <p:sldLayoutId id="2147484370" r:id="rId11"/>
  </p:sldLayoutIdLst>
  <p:transition spd="med">
    <p:fade thruBlk="1"/>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3459"/>
          </a:solidFill>
          <a:latin typeface="+mj-lt"/>
          <a:ea typeface="+mj-ea"/>
          <a:cs typeface="+mj-cs"/>
        </a:defRPr>
      </a:lvl1pPr>
      <a:lvl2pPr algn="l" rtl="0" eaLnBrk="0" fontAlgn="base" hangingPunct="0">
        <a:spcBef>
          <a:spcPct val="0"/>
        </a:spcBef>
        <a:spcAft>
          <a:spcPct val="0"/>
        </a:spcAft>
        <a:defRPr sz="2800" b="1">
          <a:solidFill>
            <a:srgbClr val="003459"/>
          </a:solidFill>
          <a:latin typeface="Arial" charset="0"/>
          <a:cs typeface="Arial" charset="0"/>
        </a:defRPr>
      </a:lvl2pPr>
      <a:lvl3pPr algn="l" rtl="0" eaLnBrk="0" fontAlgn="base" hangingPunct="0">
        <a:spcBef>
          <a:spcPct val="0"/>
        </a:spcBef>
        <a:spcAft>
          <a:spcPct val="0"/>
        </a:spcAft>
        <a:defRPr sz="2800" b="1">
          <a:solidFill>
            <a:srgbClr val="003459"/>
          </a:solidFill>
          <a:latin typeface="Arial" charset="0"/>
          <a:cs typeface="Arial" charset="0"/>
        </a:defRPr>
      </a:lvl3pPr>
      <a:lvl4pPr algn="l" rtl="0" eaLnBrk="0" fontAlgn="base" hangingPunct="0">
        <a:spcBef>
          <a:spcPct val="0"/>
        </a:spcBef>
        <a:spcAft>
          <a:spcPct val="0"/>
        </a:spcAft>
        <a:defRPr sz="2800" b="1">
          <a:solidFill>
            <a:srgbClr val="003459"/>
          </a:solidFill>
          <a:latin typeface="Arial" charset="0"/>
          <a:cs typeface="Arial" charset="0"/>
        </a:defRPr>
      </a:lvl4pPr>
      <a:lvl5pPr algn="l" rtl="0" eaLnBrk="0" fontAlgn="base" hangingPunct="0">
        <a:spcBef>
          <a:spcPct val="0"/>
        </a:spcBef>
        <a:spcAft>
          <a:spcPct val="0"/>
        </a:spcAft>
        <a:defRPr sz="2800" b="1">
          <a:solidFill>
            <a:srgbClr val="003459"/>
          </a:solidFill>
          <a:latin typeface="Arial" charset="0"/>
          <a:cs typeface="Arial" charset="0"/>
        </a:defRPr>
      </a:lvl5pPr>
      <a:lvl6pPr marL="457200" algn="l" rtl="0" eaLnBrk="1" fontAlgn="base" hangingPunct="1">
        <a:spcBef>
          <a:spcPct val="0"/>
        </a:spcBef>
        <a:spcAft>
          <a:spcPct val="0"/>
        </a:spcAft>
        <a:defRPr sz="2800" b="1">
          <a:solidFill>
            <a:srgbClr val="003459"/>
          </a:solidFill>
          <a:latin typeface="Arial" charset="0"/>
          <a:cs typeface="Arial" charset="0"/>
        </a:defRPr>
      </a:lvl6pPr>
      <a:lvl7pPr marL="914400" algn="l" rtl="0" eaLnBrk="1" fontAlgn="base" hangingPunct="1">
        <a:spcBef>
          <a:spcPct val="0"/>
        </a:spcBef>
        <a:spcAft>
          <a:spcPct val="0"/>
        </a:spcAft>
        <a:defRPr sz="2800" b="1">
          <a:solidFill>
            <a:srgbClr val="003459"/>
          </a:solidFill>
          <a:latin typeface="Arial" charset="0"/>
          <a:cs typeface="Arial" charset="0"/>
        </a:defRPr>
      </a:lvl7pPr>
      <a:lvl8pPr marL="1371600" algn="l" rtl="0" eaLnBrk="1" fontAlgn="base" hangingPunct="1">
        <a:spcBef>
          <a:spcPct val="0"/>
        </a:spcBef>
        <a:spcAft>
          <a:spcPct val="0"/>
        </a:spcAft>
        <a:defRPr sz="2800" b="1">
          <a:solidFill>
            <a:srgbClr val="003459"/>
          </a:solidFill>
          <a:latin typeface="Arial" charset="0"/>
          <a:cs typeface="Arial" charset="0"/>
        </a:defRPr>
      </a:lvl8pPr>
      <a:lvl9pPr marL="1828800" algn="l" rtl="0" eaLnBrk="1" fontAlgn="base" hangingPunct="1">
        <a:spcBef>
          <a:spcPct val="0"/>
        </a:spcBef>
        <a:spcAft>
          <a:spcPct val="0"/>
        </a:spcAft>
        <a:defRPr sz="2800" b="1">
          <a:solidFill>
            <a:srgbClr val="003459"/>
          </a:solidFill>
          <a:latin typeface="Arial" charset="0"/>
          <a:cs typeface="Arial" charset="0"/>
        </a:defRPr>
      </a:lvl9pPr>
    </p:titleStyle>
    <p:bodyStyle>
      <a:lvl1pPr marL="358775" indent="-358775" algn="l" rtl="0" eaLnBrk="0" fontAlgn="base" hangingPunct="0">
        <a:spcBef>
          <a:spcPct val="50000"/>
        </a:spcBef>
        <a:spcAft>
          <a:spcPct val="0"/>
        </a:spcAft>
        <a:buClr>
          <a:srgbClr val="FF7200"/>
        </a:buClr>
        <a:buSzPct val="75000"/>
        <a:buFont typeface="Wingdings" pitchFamily="2" charset="2"/>
        <a:buBlip>
          <a:blip r:embed="rId16"/>
        </a:buBlip>
        <a:defRPr sz="2400">
          <a:solidFill>
            <a:srgbClr val="003459"/>
          </a:solidFill>
          <a:latin typeface="+mn-lt"/>
          <a:ea typeface="+mn-ea"/>
          <a:cs typeface="+mn-cs"/>
        </a:defRPr>
      </a:lvl1pPr>
      <a:lvl2pPr marL="803275" indent="-265113" algn="l" rtl="0" eaLnBrk="0" fontAlgn="base" hangingPunct="0">
        <a:spcBef>
          <a:spcPct val="50000"/>
        </a:spcBef>
        <a:spcAft>
          <a:spcPct val="0"/>
        </a:spcAft>
        <a:buSzPct val="75000"/>
        <a:buFont typeface="Wingdings" pitchFamily="2" charset="2"/>
        <a:buBlip>
          <a:blip r:embed="rId16"/>
        </a:buBlip>
        <a:defRPr sz="2000">
          <a:solidFill>
            <a:srgbClr val="003459"/>
          </a:solidFill>
          <a:latin typeface="+mn-lt"/>
          <a:cs typeface="+mn-cs"/>
        </a:defRPr>
      </a:lvl2pPr>
      <a:lvl3pPr marL="1260475" indent="-277813" algn="l" rtl="0" eaLnBrk="0" fontAlgn="base" hangingPunct="0">
        <a:spcBef>
          <a:spcPct val="50000"/>
        </a:spcBef>
        <a:spcAft>
          <a:spcPct val="0"/>
        </a:spcAft>
        <a:buSzPct val="75000"/>
        <a:buFont typeface="Wingdings" pitchFamily="2" charset="2"/>
        <a:buBlip>
          <a:blip r:embed="rId16"/>
        </a:buBlip>
        <a:defRPr>
          <a:solidFill>
            <a:srgbClr val="003459"/>
          </a:solidFill>
          <a:latin typeface="+mn-lt"/>
          <a:cs typeface="+mn-cs"/>
        </a:defRPr>
      </a:lvl3pPr>
      <a:lvl4pPr marL="1704975" indent="-265113" algn="l" rtl="0" eaLnBrk="0" fontAlgn="base" hangingPunct="0">
        <a:spcBef>
          <a:spcPct val="50000"/>
        </a:spcBef>
        <a:spcAft>
          <a:spcPct val="0"/>
        </a:spcAft>
        <a:buSzPct val="75000"/>
        <a:buFont typeface="Wingdings" pitchFamily="2" charset="2"/>
        <a:buBlip>
          <a:blip r:embed="rId16"/>
        </a:buBlip>
        <a:defRPr>
          <a:solidFill>
            <a:srgbClr val="003459"/>
          </a:solidFill>
          <a:latin typeface="+mn-lt"/>
          <a:cs typeface="+mn-cs"/>
        </a:defRPr>
      </a:lvl4pPr>
      <a:lvl5pPr marL="2149475" indent="-265113" algn="l" rtl="0" eaLnBrk="0" fontAlgn="base" hangingPunct="0">
        <a:spcBef>
          <a:spcPct val="50000"/>
        </a:spcBef>
        <a:spcAft>
          <a:spcPct val="0"/>
        </a:spcAft>
        <a:buSzPct val="75000"/>
        <a:buFont typeface="Wingdings" pitchFamily="2" charset="2"/>
        <a:buBlip>
          <a:blip r:embed="rId16"/>
        </a:buBlip>
        <a:defRPr>
          <a:solidFill>
            <a:srgbClr val="003459"/>
          </a:solidFill>
          <a:latin typeface="+mn-lt"/>
          <a:cs typeface="+mn-cs"/>
        </a:defRPr>
      </a:lvl5pPr>
      <a:lvl6pPr marL="26066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6pPr>
      <a:lvl7pPr marL="30638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7pPr>
      <a:lvl8pPr marL="35210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8pPr>
      <a:lvl9pPr marL="39782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0" y="4999038"/>
            <a:ext cx="8420100" cy="531812"/>
          </a:xfrm>
          <a:prstGeom prst="rect">
            <a:avLst/>
          </a:prstGeom>
          <a:noFill/>
          <a:ln w="9525">
            <a:noFill/>
            <a:miter lim="800000"/>
            <a:headEnd/>
            <a:tailEnd/>
          </a:ln>
        </p:spPr>
        <p:txBody>
          <a:bodyPr anchor="ctr"/>
          <a:lstStyle/>
          <a:p>
            <a:pPr algn="ctr"/>
            <a:endParaRPr lang="tr-TR" sz="1600"/>
          </a:p>
        </p:txBody>
      </p:sp>
      <p:sp>
        <p:nvSpPr>
          <p:cNvPr id="5123" name="Rectangle 6"/>
          <p:cNvSpPr>
            <a:spLocks noChangeArrowheads="1"/>
          </p:cNvSpPr>
          <p:nvPr/>
        </p:nvSpPr>
        <p:spPr bwMode="auto">
          <a:xfrm>
            <a:off x="352425" y="14288"/>
            <a:ext cx="8420100" cy="1985962"/>
          </a:xfrm>
          <a:prstGeom prst="rect">
            <a:avLst/>
          </a:prstGeom>
          <a:noFill/>
          <a:ln w="9525">
            <a:noFill/>
            <a:miter lim="800000"/>
            <a:headEnd/>
            <a:tailEnd/>
          </a:ln>
        </p:spPr>
        <p:txBody>
          <a:bodyPr anchor="ctr"/>
          <a:lstStyle/>
          <a:p>
            <a:pPr algn="ctr"/>
            <a:endParaRPr lang="tr-TR" sz="4000" b="1" dirty="0" smtClean="0">
              <a:solidFill>
                <a:srgbClr val="3D5D84"/>
              </a:solidFill>
            </a:endParaRPr>
          </a:p>
          <a:p>
            <a:pPr algn="ctr"/>
            <a:endParaRPr lang="tr-TR" sz="4000" b="1" dirty="0">
              <a:solidFill>
                <a:srgbClr val="3D5D84"/>
              </a:solidFill>
            </a:endParaRPr>
          </a:p>
          <a:p>
            <a:pPr algn="ctr"/>
            <a:endParaRPr lang="tr-TR" sz="4000" b="1" dirty="0" smtClean="0">
              <a:solidFill>
                <a:srgbClr val="3D5D84"/>
              </a:solidFill>
            </a:endParaRPr>
          </a:p>
          <a:p>
            <a:pPr algn="ctr"/>
            <a:endParaRPr lang="tr-TR" sz="4000" b="1" dirty="0">
              <a:solidFill>
                <a:srgbClr val="3D5D84"/>
              </a:solidFill>
            </a:endParaRPr>
          </a:p>
          <a:p>
            <a:pPr algn="ctr"/>
            <a:r>
              <a:rPr lang="tr-TR" sz="4000" b="1" dirty="0" smtClean="0">
                <a:solidFill>
                  <a:srgbClr val="3D5D84"/>
                </a:solidFill>
              </a:rPr>
              <a:t>Çalışma </a:t>
            </a:r>
            <a:r>
              <a:rPr lang="tr-TR" sz="4000" b="1" dirty="0">
                <a:solidFill>
                  <a:srgbClr val="3D5D84"/>
                </a:solidFill>
              </a:rPr>
              <a:t>Hayatında Etik</a:t>
            </a:r>
            <a:endParaRPr lang="en-GB" sz="4000" b="1" dirty="0">
              <a:solidFill>
                <a:srgbClr val="3D5D84"/>
              </a:solidFill>
            </a:endParaRPr>
          </a:p>
        </p:txBody>
      </p:sp>
      <p:sp>
        <p:nvSpPr>
          <p:cNvPr id="5" name="Text Box 2"/>
          <p:cNvSpPr txBox="1">
            <a:spLocks noChangeArrowheads="1"/>
          </p:cNvSpPr>
          <p:nvPr/>
        </p:nvSpPr>
        <p:spPr bwMode="auto">
          <a:xfrm>
            <a:off x="2106613" y="5446713"/>
            <a:ext cx="4724400" cy="369887"/>
          </a:xfrm>
          <a:prstGeom prst="rect">
            <a:avLst/>
          </a:prstGeom>
          <a:noFill/>
          <a:ln w="9525">
            <a:noFill/>
            <a:miter lim="800000"/>
            <a:headEnd/>
            <a:tailEnd/>
          </a:ln>
          <a:effectLst/>
        </p:spPr>
        <p:txBody>
          <a:bodyPr>
            <a:spAutoFit/>
          </a:bodyPr>
          <a:lstStyle/>
          <a:p>
            <a:pPr algn="ctr" eaLnBrk="0" hangingPunct="0">
              <a:lnSpc>
                <a:spcPct val="90000"/>
              </a:lnSpc>
              <a:spcBef>
                <a:spcPct val="50000"/>
              </a:spcBef>
              <a:defRPr/>
            </a:pPr>
            <a:r>
              <a:rPr lang="tr-TR" sz="2000" b="1" dirty="0">
                <a:solidFill>
                  <a:srgbClr val="FF0000"/>
                </a:solidFill>
                <a:effectLst>
                  <a:outerShdw blurRad="38100" dist="38100" dir="2700000" algn="tl">
                    <a:srgbClr val="000000">
                      <a:alpha val="43137"/>
                    </a:srgbClr>
                  </a:outerShdw>
                </a:effectLst>
              </a:rPr>
              <a:t>Konu No: </a:t>
            </a:r>
            <a:r>
              <a:rPr lang="tr-TR" sz="2000" b="1" dirty="0">
                <a:solidFill>
                  <a:srgbClr val="FF0000"/>
                </a:solidFill>
                <a:effectLst>
                  <a:outerShdw blurRad="38100" dist="38100" dir="2700000" algn="tl">
                    <a:srgbClr val="000000">
                      <a:alpha val="43137"/>
                    </a:srgbClr>
                  </a:outerShdw>
                </a:effectLst>
              </a:rPr>
              <a:t>47</a:t>
            </a:r>
            <a:endParaRPr lang="tr-TR" sz="2000" b="1" dirty="0">
              <a:solidFill>
                <a:srgbClr val="FF0000"/>
              </a:solidFill>
              <a:effectLst>
                <a:outerShdw blurRad="38100" dist="38100" dir="2700000" algn="tl">
                  <a:srgbClr val="000000">
                    <a:alpha val="43137"/>
                  </a:srgbClr>
                </a:outerShdw>
              </a:effectLst>
            </a:endParaRPr>
          </a:p>
        </p:txBody>
      </p:sp>
    </p:spTree>
    <p:custDataLst>
      <p:tags r:id="rId1"/>
    </p:custData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0" y="773113"/>
            <a:ext cx="8204200" cy="5380037"/>
          </a:xfrm>
        </p:spPr>
        <p:txBody>
          <a:bodyPr/>
          <a:lstStyle/>
          <a:p>
            <a:pPr marL="457200" indent="-457200">
              <a:spcBef>
                <a:spcPts val="1800"/>
              </a:spcBef>
            </a:pPr>
            <a:r>
              <a:rPr lang="tr-TR" smtClean="0">
                <a:solidFill>
                  <a:schemeClr val="bg1"/>
                </a:solidFill>
              </a:rPr>
              <a:t>İş sözleşmeleri, yasal, sözleşmeye bağlı ve taraflar arasında kılavuzluğu içermeli ve anlaşmazlık yönetiminde özellikle kayıtlara ve gizliliğe erişimi kapsamalıdır. </a:t>
            </a:r>
          </a:p>
          <a:p>
            <a:pPr marL="457200" indent="-457200">
              <a:spcBef>
                <a:spcPts val="1800"/>
              </a:spcBef>
            </a:pPr>
            <a:r>
              <a:rPr lang="tr-TR" smtClean="0">
                <a:solidFill>
                  <a:schemeClr val="bg1"/>
                </a:solidFill>
              </a:rPr>
              <a:t>İSG profesyonelleri, iş ya da hizmet sözleşmelerinin profesyonel bağımsızlıklarını kısıtlayabilecek koşullar içermediğinden emin olmalıdırlar. </a:t>
            </a:r>
          </a:p>
          <a:p>
            <a:pPr marL="457200" indent="-457200">
              <a:spcBef>
                <a:spcPts val="1800"/>
              </a:spcBef>
            </a:pPr>
            <a:r>
              <a:rPr lang="tr-TR" smtClean="0">
                <a:solidFill>
                  <a:schemeClr val="bg1"/>
                </a:solidFill>
              </a:rPr>
              <a:t>Sözleşme koşulları hakkında kuşku oluşması halinde yasal dayanak aranmalı ve yetkili makama uygun şekilde danışılmalıdır.</a:t>
            </a:r>
          </a:p>
        </p:txBody>
      </p:sp>
      <p:sp>
        <p:nvSpPr>
          <p:cNvPr id="14339" name="3 Slayt Numarası Yer Tutucusu"/>
          <p:cNvSpPr>
            <a:spLocks noGrp="1"/>
          </p:cNvSpPr>
          <p:nvPr>
            <p:ph type="sldNum" sz="quarter" idx="10"/>
          </p:nvPr>
        </p:nvSpPr>
        <p:spPr>
          <a:noFill/>
        </p:spPr>
        <p:txBody>
          <a:bodyPr/>
          <a:lstStyle/>
          <a:p>
            <a:fld id="{7130C2D6-DF21-41A0-892B-D383CC37877E}" type="slidenum">
              <a:rPr lang="en-GB" smtClean="0"/>
              <a:pPr/>
              <a:t>10</a:t>
            </a:fld>
            <a:endParaRPr lang="en-GB" smtClean="0"/>
          </a:p>
        </p:txBody>
      </p:sp>
      <p:sp>
        <p:nvSpPr>
          <p:cNvPr id="14341"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type="sldNum" sz="quarter" idx="10"/>
          </p:nvPr>
        </p:nvSpPr>
        <p:spPr>
          <a:noFill/>
        </p:spPr>
        <p:txBody>
          <a:bodyPr/>
          <a:lstStyle/>
          <a:p>
            <a:fld id="{C6A22BBF-2B90-4772-9B3B-E35CABE027E1}" type="slidenum">
              <a:rPr lang="en-GB" smtClean="0"/>
              <a:pPr/>
              <a:t>11</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1.5</a:t>
            </a:r>
            <a:r>
              <a:rPr lang="tr-TR" sz="2400" b="1" u="sng" kern="0" dirty="0">
                <a:solidFill>
                  <a:srgbClr val="FF0000"/>
                </a:solidFill>
                <a:latin typeface="Arial" pitchFamily="34" charset="0"/>
                <a:cs typeface="Arial" pitchFamily="34" charset="0"/>
              </a:rPr>
              <a:t>. </a:t>
            </a:r>
            <a:r>
              <a:rPr lang="tr-TR" sz="2400" b="1" u="sng" dirty="0">
                <a:solidFill>
                  <a:srgbClr val="FF0000"/>
                </a:solidFill>
              </a:rPr>
              <a:t>Kayıtlar</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işletmedeki iş sağlığı sorunlarını tanımlama amacıyla, uygun bir gizlilik ölçüsü içerisinde yeterli kayıt tutmalıdır.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Bu tür kayıtlar çalışma ortamının izlemine ilişkin verileri, iş öyküsü gibi kişisel verileri ve iş riskleri ile ilgili öykü, mesleksel tehlikelere maruz kalma konusunda kişisel izlem ve uygunluk sertifikaları gibi iş sağlığı verilerini içerir. İşçilerin, çalışma ortamının izlemine ilişkin verilere ve kendi sağlık kayıtlarına erişimi sağlanmalıdır.</a:t>
            </a:r>
          </a:p>
        </p:txBody>
      </p:sp>
      <p:sp>
        <p:nvSpPr>
          <p:cNvPr id="15365"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sldNum" sz="quarter" idx="10"/>
          </p:nvPr>
        </p:nvSpPr>
        <p:spPr>
          <a:noFill/>
        </p:spPr>
        <p:txBody>
          <a:bodyPr/>
          <a:lstStyle/>
          <a:p>
            <a:fld id="{30612C28-073C-4A19-9F48-AB5C6B23CC8E}" type="slidenum">
              <a:rPr lang="en-GB" smtClean="0"/>
              <a:pPr/>
              <a:t>12</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1.6</a:t>
            </a:r>
            <a:r>
              <a:rPr lang="tr-TR" sz="2400" b="1" u="sng" kern="0" dirty="0">
                <a:solidFill>
                  <a:srgbClr val="FF0000"/>
                </a:solidFill>
                <a:latin typeface="Arial" pitchFamily="34" charset="0"/>
                <a:cs typeface="Arial" pitchFamily="34" charset="0"/>
              </a:rPr>
              <a:t>. </a:t>
            </a:r>
            <a:r>
              <a:rPr lang="tr-TR" sz="2400" b="1" u="sng" dirty="0">
                <a:solidFill>
                  <a:srgbClr val="FF0000"/>
                </a:solidFill>
              </a:rPr>
              <a:t>Tıbbi Gizlilik</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Bireysel tıbbi veriler ve tıbbi araştırma sonuçları, iş yeri hekimi ya da iş yeri hemşiresinin sorumluluğu altında korunan gizli tıbbi dosyalara kaydedilmelidir.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Tıbbi dosyaların erişimi, iletilmesi ve açıklanması, yerel düzeyde geçerli olan tıbbi veriler hakkında ulusal yasa ve yönetmeliklere ve sağlık profesyonelleri ile tıbbi meslek sahipleri için ilgili ulusal etik kurallara göre düzenlenir.</a:t>
            </a:r>
          </a:p>
        </p:txBody>
      </p:sp>
      <p:sp>
        <p:nvSpPr>
          <p:cNvPr id="16389"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10"/>
          </p:nvPr>
        </p:nvSpPr>
        <p:spPr>
          <a:noFill/>
        </p:spPr>
        <p:txBody>
          <a:bodyPr/>
          <a:lstStyle/>
          <a:p>
            <a:fld id="{AE7D44A6-BF99-4AD9-9670-00D359D71686}" type="slidenum">
              <a:rPr lang="en-GB" smtClean="0"/>
              <a:pPr/>
              <a:t>13</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1.7</a:t>
            </a:r>
            <a:r>
              <a:rPr lang="tr-TR" sz="2400" b="1" u="sng" kern="0" dirty="0">
                <a:solidFill>
                  <a:srgbClr val="FF0000"/>
                </a:solidFill>
                <a:latin typeface="Arial" pitchFamily="34" charset="0"/>
                <a:cs typeface="Arial" pitchFamily="34" charset="0"/>
              </a:rPr>
              <a:t>. </a:t>
            </a:r>
            <a:r>
              <a:rPr lang="tr-TR" sz="2400" b="1" u="sng" dirty="0">
                <a:solidFill>
                  <a:srgbClr val="FF0000"/>
                </a:solidFill>
              </a:rPr>
              <a:t>Toplu Sağlık Verileri</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Bireysel olarak tanınma olanağı bulunmayan durumlarda, işteki yönetime ve işçi temsilcilerine ya da bulundukları yerlerdeki güvenlik ve sağlık komitelerine, korunmasız işçi gruplarının sağlığını ve güvenliğini koruma görevlerinde yardımcı olmak amacıyla, işçi gruplarına ait bütün sağlık verileriyle ilgili bilgi açıklanabilir.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İş yaralanmaları ve meslek hastalıkları, ulusal yasalara ve yönetmeliklere göre yetkili makamlara bildirilmelidir.</a:t>
            </a:r>
          </a:p>
        </p:txBody>
      </p:sp>
      <p:sp>
        <p:nvSpPr>
          <p:cNvPr id="1741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10"/>
          </p:nvPr>
        </p:nvSpPr>
        <p:spPr>
          <a:noFill/>
        </p:spPr>
        <p:txBody>
          <a:bodyPr/>
          <a:lstStyle/>
          <a:p>
            <a:fld id="{2E8CCBB7-CA5C-4CE1-836C-B715C2DEF150}" type="slidenum">
              <a:rPr lang="en-GB" smtClean="0"/>
              <a:pPr/>
              <a:t>14</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1.8</a:t>
            </a:r>
            <a:r>
              <a:rPr lang="tr-TR" sz="2400" b="1" u="sng" kern="0" dirty="0">
                <a:solidFill>
                  <a:srgbClr val="FF0000"/>
                </a:solidFill>
                <a:latin typeface="Arial" pitchFamily="34" charset="0"/>
                <a:cs typeface="Arial" pitchFamily="34" charset="0"/>
              </a:rPr>
              <a:t>. </a:t>
            </a:r>
            <a:r>
              <a:rPr lang="tr-TR" sz="2400" b="1" u="sng" dirty="0">
                <a:solidFill>
                  <a:srgbClr val="FF0000"/>
                </a:solidFill>
              </a:rPr>
              <a:t>İSG Profesyonelleriyle İlişkiler</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işle veya tümüyle işgücünün sağlığıyla ilişkili olan; işçilerin sağlığının korunması, bakımı ya da desteklenmesi gibi konularla ilgili olmayan kişisel bilgileri araştırmamalıdır.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İşyeri hekimleri, işçinin onayı ile ve yalnızca söz konusu işçinin korunması, bakımı ya da sağlığının desteklenmesi amacıyla, işçinin kişisel hekiminden ya da hastane tıbbi personelinden daha fazla bilgi ve veri talebinde bulunabilir. </a:t>
            </a:r>
          </a:p>
        </p:txBody>
      </p:sp>
      <p:sp>
        <p:nvSpPr>
          <p:cNvPr id="18437"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54063"/>
            <a:ext cx="8204200" cy="5341937"/>
          </a:xfrm>
        </p:spPr>
        <p:txBody>
          <a:bodyPr/>
          <a:lstStyle/>
          <a:p>
            <a:pPr marL="457200" indent="-457200">
              <a:spcBef>
                <a:spcPts val="1800"/>
              </a:spcBef>
              <a:defRPr/>
            </a:pPr>
            <a:r>
              <a:rPr lang="tr-TR" dirty="0" smtClean="0">
                <a:solidFill>
                  <a:schemeClr val="bg1"/>
                </a:solidFill>
              </a:rPr>
              <a:t>Bu işlem sırasında, işyeri hekimi, işçinin kişisel hekimini ya da hastane tıbbi personelini, yaptığı işlem ve gereken tıbbi bilginin ya da verinin amacı hakkında bilgilendirmelidir. </a:t>
            </a:r>
          </a:p>
          <a:p>
            <a:pPr marL="457200" indent="-457200">
              <a:spcBef>
                <a:spcPts val="1800"/>
              </a:spcBef>
              <a:defRPr/>
            </a:pPr>
            <a:r>
              <a:rPr lang="tr-TR" dirty="0" smtClean="0">
                <a:solidFill>
                  <a:schemeClr val="bg1"/>
                </a:solidFill>
              </a:rPr>
              <a:t>İşyeri hekimi ya da hemşiresi, eğer gerekliyse işçinin onayı ile kişisel hekimine, işçinin sağlık durumu, risk oluşturan işteki tehlikeler, mesleksel riskler ve sorunlar hakkında bilgi verebilir.</a:t>
            </a:r>
          </a:p>
          <a:p>
            <a:pPr>
              <a:defRPr/>
            </a:pPr>
            <a:endParaRPr lang="tr-TR" dirty="0"/>
          </a:p>
        </p:txBody>
      </p:sp>
      <p:sp>
        <p:nvSpPr>
          <p:cNvPr id="19459" name="3 Slayt Numarası Yer Tutucusu"/>
          <p:cNvSpPr>
            <a:spLocks noGrp="1"/>
          </p:cNvSpPr>
          <p:nvPr>
            <p:ph type="sldNum" sz="quarter" idx="10"/>
          </p:nvPr>
        </p:nvSpPr>
        <p:spPr>
          <a:noFill/>
        </p:spPr>
        <p:txBody>
          <a:bodyPr/>
          <a:lstStyle/>
          <a:p>
            <a:fld id="{B54D8467-A9F6-4739-B964-B88AF44353B4}" type="slidenum">
              <a:rPr lang="en-GB" smtClean="0"/>
              <a:pPr/>
              <a:t>15</a:t>
            </a:fld>
            <a:endParaRPr lang="en-GB" smtClean="0"/>
          </a:p>
        </p:txBody>
      </p:sp>
      <p:sp>
        <p:nvSpPr>
          <p:cNvPr id="19461"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sldNum" sz="quarter" idx="10"/>
          </p:nvPr>
        </p:nvSpPr>
        <p:spPr>
          <a:noFill/>
        </p:spPr>
        <p:txBody>
          <a:bodyPr/>
          <a:lstStyle/>
          <a:p>
            <a:fld id="{578ADCF5-C497-46AF-88CE-1B89142FE9B0}" type="slidenum">
              <a:rPr lang="en-GB" smtClean="0"/>
              <a:pPr/>
              <a:t>16</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1.9</a:t>
            </a:r>
            <a:r>
              <a:rPr lang="tr-TR" sz="2400" b="1" u="sng" kern="0" dirty="0">
                <a:solidFill>
                  <a:srgbClr val="FF0000"/>
                </a:solidFill>
                <a:latin typeface="Arial" pitchFamily="34" charset="0"/>
                <a:cs typeface="Arial" pitchFamily="34" charset="0"/>
              </a:rPr>
              <a:t>. </a:t>
            </a:r>
            <a:r>
              <a:rPr lang="tr-TR" sz="2400" b="1" u="sng" dirty="0">
                <a:solidFill>
                  <a:srgbClr val="FF0000"/>
                </a:solidFill>
              </a:rPr>
              <a:t>Suistimalle Mücadele</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İSG personeli, işçilerin sağlığı ve tıbbi verilerin gizliliğinin korunması konusunda, diğer İSG profesyonelleri ile işbirliği yapmalıdır.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İSG profesyonelleri, bu kurallar içinde yer alan etik ilkelere aykırı olduğunu düşündükleri ilgili işlem ve uygulamaları tanımlamalı, değerlendirmeli ve bunlara dikkat çekmeli, gerektiğinde yetkili makamları haberdar etmelidirler.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Bunlar; özellikle İSG verilerinin kötü kullanımı, bulguların gizlenmesi ya da alıkonması, tıbbi gizliliğin ihlal edilmesi ya da bilgilerin bilgisayara konması gibi kayıtların korunmasındaki yetersizliğe dair örneklerdir.</a:t>
            </a:r>
          </a:p>
        </p:txBody>
      </p:sp>
      <p:sp>
        <p:nvSpPr>
          <p:cNvPr id="20485"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sldNum" sz="quarter" idx="10"/>
          </p:nvPr>
        </p:nvSpPr>
        <p:spPr>
          <a:noFill/>
        </p:spPr>
        <p:txBody>
          <a:bodyPr/>
          <a:lstStyle/>
          <a:p>
            <a:fld id="{7BAD44A2-8C4F-40AA-93BA-BA59E4300D87}" type="slidenum">
              <a:rPr lang="en-GB" smtClean="0"/>
              <a:pPr/>
              <a:t>17</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1.10</a:t>
            </a:r>
            <a:r>
              <a:rPr lang="tr-TR" sz="2400" b="1" u="sng" kern="0" dirty="0">
                <a:solidFill>
                  <a:srgbClr val="FF0000"/>
                </a:solidFill>
                <a:latin typeface="Arial" pitchFamily="34" charset="0"/>
                <a:cs typeface="Arial" pitchFamily="34" charset="0"/>
              </a:rPr>
              <a:t>. </a:t>
            </a:r>
            <a:r>
              <a:rPr lang="tr-TR" sz="2400" b="1" u="sng" dirty="0">
                <a:solidFill>
                  <a:srgbClr val="FF0000"/>
                </a:solidFill>
              </a:rPr>
              <a:t>Sosyal Taraflarla İlişkiler</a:t>
            </a:r>
          </a:p>
          <a:p>
            <a:pPr marL="457200" indent="-457200" eaLnBrk="0" hangingPunct="0">
              <a:lnSpc>
                <a:spcPct val="120000"/>
              </a:lnSpc>
              <a:spcBef>
                <a:spcPts val="1200"/>
              </a:spcBef>
              <a:buClr>
                <a:srgbClr val="FF7200"/>
              </a:buClr>
              <a:buSzPct val="75000"/>
              <a:buFont typeface="Wingdings" pitchFamily="2" charset="2"/>
              <a:buBlip>
                <a:blip r:embed="rId2"/>
              </a:buBlip>
              <a:defRPr/>
            </a:pPr>
            <a:r>
              <a:rPr lang="tr-TR" sz="2400" dirty="0">
                <a:solidFill>
                  <a:schemeClr val="bg1"/>
                </a:solidFill>
              </a:rPr>
              <a:t>İş sağlığı profesyonelleri, insan onuruna saygı göstermek ve iş sağlığı uygulamasının kabul edilebilirliğini ve etkinliğini artırmak amacıyla, tam bir profesyonal bağımsızlığın ve tıbbi gizliliğin korunmasını garanti etmenin gerekliliği konusunda, işverenleri, işçileri ve temsilcileri bilinçlendirmelidir.</a:t>
            </a:r>
          </a:p>
        </p:txBody>
      </p:sp>
      <p:sp>
        <p:nvSpPr>
          <p:cNvPr id="21509"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sldNum" sz="quarter" idx="10"/>
          </p:nvPr>
        </p:nvSpPr>
        <p:spPr>
          <a:noFill/>
        </p:spPr>
        <p:txBody>
          <a:bodyPr/>
          <a:lstStyle/>
          <a:p>
            <a:fld id="{B988683A-347D-4EA0-BBB3-50161A4AF032}" type="slidenum">
              <a:rPr lang="en-GB" smtClean="0"/>
              <a:pPr/>
              <a:t>18</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3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1.11</a:t>
            </a:r>
            <a:r>
              <a:rPr lang="tr-TR" sz="2400" b="1" u="sng" kern="0" dirty="0">
                <a:solidFill>
                  <a:srgbClr val="FF0000"/>
                </a:solidFill>
                <a:latin typeface="Arial" pitchFamily="34" charset="0"/>
                <a:cs typeface="Arial" pitchFamily="34" charset="0"/>
              </a:rPr>
              <a:t>. </a:t>
            </a:r>
            <a:r>
              <a:rPr lang="tr-TR" sz="2400" b="1" u="sng" dirty="0">
                <a:solidFill>
                  <a:srgbClr val="FF0000"/>
                </a:solidFill>
              </a:rPr>
              <a:t>Etiği Destekleme ve Denetim</a:t>
            </a:r>
          </a:p>
          <a:p>
            <a:pPr marL="457200" indent="-457200" eaLnBrk="0" hangingPunct="0">
              <a:spcBef>
                <a:spcPts val="300"/>
              </a:spcBef>
              <a:buClr>
                <a:srgbClr val="FF7200"/>
              </a:buClr>
              <a:buSzPct val="75000"/>
              <a:buFont typeface="Wingdings" pitchFamily="2" charset="2"/>
              <a:buBlip>
                <a:blip r:embed="rId2"/>
              </a:buBlip>
              <a:defRPr/>
            </a:pPr>
            <a:r>
              <a:rPr lang="tr-TR" sz="2400" dirty="0">
                <a:solidFill>
                  <a:schemeClr val="bg1"/>
                </a:solidFill>
              </a:rPr>
              <a:t>İSG profesyonelleri, İSG uygulamalarında en yüksek etik standardı gerçekleştirebilmek için, işverenlerin, işçilerin ve onların örgütlerinin ve yetkili makamların desteğini ve işbirliğini istemelidirler. </a:t>
            </a:r>
          </a:p>
          <a:p>
            <a:pPr marL="457200" indent="-457200" eaLnBrk="0" hangingPunct="0">
              <a:spcBef>
                <a:spcPts val="300"/>
              </a:spcBef>
              <a:buClr>
                <a:srgbClr val="FF7200"/>
              </a:buClr>
              <a:buSzPct val="75000"/>
              <a:buFont typeface="Wingdings" pitchFamily="2" charset="2"/>
              <a:buBlip>
                <a:blip r:embed="rId2"/>
              </a:buBlip>
              <a:defRPr/>
            </a:pPr>
            <a:r>
              <a:rPr lang="tr-TR" sz="2400" dirty="0">
                <a:solidFill>
                  <a:schemeClr val="bg1"/>
                </a:solidFill>
              </a:rPr>
              <a:t>İSG profesyonelleri, uygun standartların konulmuş olduğundan ve bunların karşılandığından, eğer eksiklikler varsa bunların ortaya çıkarılıp düzeltildiğinden, ve profesyonel performansın sürekli gelişmesini garantilemek için gerekli adımların atıldığından emin olabilmek amacıyla, etkinliklerin profesyonel olarak denetimine ilişkin bir program başlatmalıdırlar.</a:t>
            </a:r>
          </a:p>
        </p:txBody>
      </p:sp>
      <p:sp>
        <p:nvSpPr>
          <p:cNvPr id="2253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İçerik Yer Tutucusu"/>
          <p:cNvSpPr>
            <a:spLocks noGrp="1"/>
          </p:cNvSpPr>
          <p:nvPr>
            <p:ph idx="1"/>
          </p:nvPr>
        </p:nvSpPr>
        <p:spPr>
          <a:xfrm>
            <a:off x="0" y="1814513"/>
            <a:ext cx="9144000" cy="4338637"/>
          </a:xfrm>
        </p:spPr>
        <p:txBody>
          <a:bodyPr/>
          <a:lstStyle/>
          <a:p>
            <a:r>
              <a:rPr lang="tr-TR" smtClean="0">
                <a:solidFill>
                  <a:schemeClr val="bg1"/>
                </a:solidFill>
              </a:rPr>
              <a:t>İSG’ nin amacı, işçilerin bireysel ve toplu olarak sağlığına ve sosyal refahına yönelik hizmetlerin sunulmasıdır. </a:t>
            </a:r>
          </a:p>
          <a:p>
            <a:r>
              <a:rPr lang="tr-TR" smtClean="0">
                <a:solidFill>
                  <a:schemeClr val="bg1"/>
                </a:solidFill>
              </a:rPr>
              <a:t>İSG uygulaması en yüksek profesyonel standartlara ve etik ilkelere göre gerçekleştirilmelidir.</a:t>
            </a:r>
          </a:p>
          <a:p>
            <a:r>
              <a:rPr lang="tr-TR" smtClean="0">
                <a:solidFill>
                  <a:schemeClr val="bg1"/>
                </a:solidFill>
              </a:rPr>
              <a:t>İSG profesyonelleri, çevre ve toplum sağlığına katkıda bulunmalıdır.</a:t>
            </a:r>
          </a:p>
          <a:p>
            <a:r>
              <a:rPr lang="tr-TR" smtClean="0">
                <a:solidFill>
                  <a:schemeClr val="bg1"/>
                </a:solidFill>
              </a:rPr>
              <a:t>İSG profesyonellerinin görevleri arasında, işçinin yaşamını ve sağlığını koruma, insan onuruna saygı ve </a:t>
            </a:r>
          </a:p>
          <a:p>
            <a:r>
              <a:rPr lang="tr-TR" smtClean="0">
                <a:solidFill>
                  <a:schemeClr val="bg1"/>
                </a:solidFill>
              </a:rPr>
              <a:t>İSG politikaları ile programlarında en yüksek etik ilkeleri geliştirme yer alır. </a:t>
            </a:r>
          </a:p>
        </p:txBody>
      </p:sp>
      <p:sp>
        <p:nvSpPr>
          <p:cNvPr id="23555" name="3 Slayt Numarası Yer Tutucusu"/>
          <p:cNvSpPr>
            <a:spLocks noGrp="1"/>
          </p:cNvSpPr>
          <p:nvPr>
            <p:ph type="sldNum" sz="quarter" idx="10"/>
          </p:nvPr>
        </p:nvSpPr>
        <p:spPr>
          <a:noFill/>
        </p:spPr>
        <p:txBody>
          <a:bodyPr/>
          <a:lstStyle/>
          <a:p>
            <a:fld id="{47B53A27-8338-48B0-8EA8-846D5428A374}" type="slidenum">
              <a:rPr lang="en-GB" smtClean="0"/>
              <a:pPr/>
              <a:t>19</a:t>
            </a:fld>
            <a:endParaRPr lang="en-GB" smtClean="0"/>
          </a:p>
        </p:txBody>
      </p:sp>
      <p:sp>
        <p:nvSpPr>
          <p:cNvPr id="23556" name="Rectangle 3"/>
          <p:cNvSpPr>
            <a:spLocks noGrp="1" noChangeArrowheads="1"/>
          </p:cNvSpPr>
          <p:nvPr>
            <p:ph type="title"/>
          </p:nvPr>
        </p:nvSpPr>
        <p:spPr>
          <a:xfrm>
            <a:off x="87313" y="44450"/>
            <a:ext cx="8283575" cy="709613"/>
          </a:xfrm>
          <a:noFill/>
        </p:spPr>
        <p:txBody>
          <a:bodyPr/>
          <a:lstStyle/>
          <a:p>
            <a:pPr marL="457200" indent="-457200"/>
            <a:r>
              <a:rPr lang="tr-TR" smtClean="0">
                <a:solidFill>
                  <a:srgbClr val="FF0000"/>
                </a:solidFill>
              </a:rPr>
              <a:t>2. İlgili tanımlar</a:t>
            </a:r>
          </a:p>
        </p:txBody>
      </p:sp>
      <p:sp>
        <p:nvSpPr>
          <p:cNvPr id="7" name="Rectangle 3"/>
          <p:cNvSpPr txBox="1">
            <a:spLocks noChangeArrowheads="1"/>
          </p:cNvSpPr>
          <p:nvPr/>
        </p:nvSpPr>
        <p:spPr bwMode="auto">
          <a:xfrm>
            <a:off x="0" y="750888"/>
            <a:ext cx="8283575" cy="709612"/>
          </a:xfrm>
          <a:prstGeom prst="rect">
            <a:avLst/>
          </a:prstGeom>
          <a:noFill/>
          <a:ln w="9525">
            <a:noFill/>
            <a:miter lim="800000"/>
            <a:headEnd/>
            <a:tailEnd/>
          </a:ln>
        </p:spPr>
        <p:txBody>
          <a:bodyPr anchor="ctr"/>
          <a:lstStyle/>
          <a:p>
            <a:pPr marL="457200" indent="-457200" eaLnBrk="0" hangingPunct="0">
              <a:defRPr/>
            </a:pPr>
            <a:r>
              <a:rPr lang="tr-TR" sz="2800" b="1" kern="0">
                <a:solidFill>
                  <a:srgbClr val="FF0000"/>
                </a:solidFill>
                <a:latin typeface="+mj-lt"/>
                <a:ea typeface="+mj-ea"/>
                <a:cs typeface="+mj-cs"/>
              </a:rPr>
              <a:t>2.1. Temel İlkeler</a:t>
            </a:r>
            <a:endParaRPr lang="tr-TR" sz="2800" b="1" kern="0" dirty="0">
              <a:solidFill>
                <a:srgbClr val="FF0000"/>
              </a:solidFill>
              <a:latin typeface="+mj-lt"/>
              <a:ea typeface="+mj-ea"/>
              <a:cs typeface="+mj-cs"/>
            </a:endParaRP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10"/>
          </p:nvPr>
        </p:nvSpPr>
        <p:spPr>
          <a:noFill/>
        </p:spPr>
        <p:txBody>
          <a:bodyPr/>
          <a:lstStyle/>
          <a:p>
            <a:fld id="{47F769DB-5620-4AAC-8B3C-18AFD4C08EA3}" type="slidenum">
              <a:rPr lang="en-GB" smtClean="0"/>
              <a:pPr/>
              <a:t>2</a:t>
            </a:fld>
            <a:endParaRPr lang="en-GB" smtClean="0"/>
          </a:p>
        </p:txBody>
      </p:sp>
      <p:sp>
        <p:nvSpPr>
          <p:cNvPr id="6147" name="Rectangle 3"/>
          <p:cNvSpPr>
            <a:spLocks noGrp="1" noChangeArrowheads="1"/>
          </p:cNvSpPr>
          <p:nvPr>
            <p:ph type="body" idx="1"/>
          </p:nvPr>
        </p:nvSpPr>
        <p:spPr>
          <a:xfrm>
            <a:off x="71438" y="160338"/>
            <a:ext cx="7380287" cy="1801812"/>
          </a:xfrm>
          <a:noFill/>
        </p:spPr>
        <p:txBody>
          <a:bodyPr/>
          <a:lstStyle/>
          <a:p>
            <a:pPr>
              <a:buFont typeface="Wingdings" pitchFamily="2" charset="2"/>
              <a:buNone/>
            </a:pPr>
            <a:r>
              <a:rPr lang="tr-TR" smtClean="0">
                <a:solidFill>
                  <a:schemeClr val="bg1"/>
                </a:solidFill>
              </a:rPr>
              <a:t>     </a:t>
            </a:r>
            <a:r>
              <a:rPr lang="tr-TR" sz="2800" b="1" smtClean="0">
                <a:solidFill>
                  <a:srgbClr val="FF0000"/>
                </a:solidFill>
              </a:rPr>
              <a:t>Eğitimimizin Amacı</a:t>
            </a:r>
          </a:p>
          <a:p>
            <a:pPr>
              <a:buFont typeface="Wingdings" pitchFamily="2" charset="2"/>
              <a:buNone/>
            </a:pPr>
            <a:r>
              <a:rPr lang="tr-TR" smtClean="0">
                <a:solidFill>
                  <a:schemeClr val="bg1"/>
                </a:solidFill>
              </a:rPr>
              <a:t>	İş sağlığı ve güvenliği uygulamalarında etik kavramı ve uluslararası etik kuralları hakkında bilgi sahibi olmalarını sağlamaktır.</a:t>
            </a:r>
          </a:p>
        </p:txBody>
      </p:sp>
      <p:sp>
        <p:nvSpPr>
          <p:cNvPr id="6148" name="Rectangle 9"/>
          <p:cNvSpPr>
            <a:spLocks noChangeArrowheads="1"/>
          </p:cNvSpPr>
          <p:nvPr/>
        </p:nvSpPr>
        <p:spPr bwMode="auto">
          <a:xfrm>
            <a:off x="69850" y="2632075"/>
            <a:ext cx="7612063" cy="3540125"/>
          </a:xfrm>
          <a:prstGeom prst="rect">
            <a:avLst/>
          </a:prstGeom>
          <a:noFill/>
          <a:ln w="9525">
            <a:noFill/>
            <a:miter lim="800000"/>
            <a:headEnd/>
            <a:tailEnd/>
          </a:ln>
        </p:spPr>
        <p:txBody>
          <a:bodyPr/>
          <a:lstStyle/>
          <a:p>
            <a:pPr marL="358775" indent="-358775" eaLnBrk="0" hangingPunct="0">
              <a:lnSpc>
                <a:spcPct val="90000"/>
              </a:lnSpc>
              <a:spcBef>
                <a:spcPct val="30000"/>
              </a:spcBef>
              <a:buClr>
                <a:srgbClr val="FF7200"/>
              </a:buClr>
              <a:buSzPct val="75000"/>
              <a:buFont typeface="Wingdings" pitchFamily="2" charset="2"/>
              <a:buNone/>
            </a:pPr>
            <a:r>
              <a:rPr lang="tr-TR" sz="2400">
                <a:solidFill>
                  <a:schemeClr val="bg1"/>
                </a:solidFill>
              </a:rPr>
              <a:t>     </a:t>
            </a:r>
            <a:r>
              <a:rPr lang="tr-TR" sz="2800" b="1">
                <a:solidFill>
                  <a:srgbClr val="FF0000"/>
                </a:solidFill>
              </a:rPr>
              <a:t>Öğrenim Hedeflerimiz</a:t>
            </a:r>
          </a:p>
          <a:p>
            <a:pPr marL="358775" indent="-358775" eaLnBrk="0" hangingPunct="0">
              <a:lnSpc>
                <a:spcPct val="90000"/>
              </a:lnSpc>
              <a:spcBef>
                <a:spcPct val="30000"/>
              </a:spcBef>
              <a:buClr>
                <a:srgbClr val="FF7200"/>
              </a:buClr>
              <a:buSzPct val="75000"/>
            </a:pPr>
            <a:r>
              <a:rPr lang="tr-TR" sz="2400">
                <a:solidFill>
                  <a:schemeClr val="bg1"/>
                </a:solidFill>
              </a:rPr>
              <a:t>	Bu dersin sonunda katılımcılar;</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400">
                <a:solidFill>
                  <a:schemeClr val="bg1"/>
                </a:solidFill>
              </a:rPr>
              <a:t>Çalışma hayatında etiği tanımlar. </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400">
                <a:solidFill>
                  <a:schemeClr val="bg1"/>
                </a:solidFill>
              </a:rPr>
              <a:t>Etik kuralların yer aldığı ulusal ve uluslararası yasal/yasal olmayan düzenlemeleri belirler,</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400">
                <a:solidFill>
                  <a:schemeClr val="bg1"/>
                </a:solidFill>
              </a:rPr>
              <a:t>Temel etik/mühendislik değerlerini karşılaştırır.</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400">
                <a:solidFill>
                  <a:schemeClr val="bg1"/>
                </a:solidFill>
              </a:rPr>
              <a:t>Özerklik, gizlilik, mesleki bağımsızlık ve sosyal sorumluluk kavramlarını açıklarlar.</a:t>
            </a: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İçerik Yer Tutucusu"/>
          <p:cNvSpPr>
            <a:spLocks noGrp="1"/>
          </p:cNvSpPr>
          <p:nvPr>
            <p:ph idx="1"/>
          </p:nvPr>
        </p:nvSpPr>
        <p:spPr>
          <a:xfrm>
            <a:off x="0" y="735013"/>
            <a:ext cx="8401050" cy="5418137"/>
          </a:xfrm>
        </p:spPr>
        <p:txBody>
          <a:bodyPr/>
          <a:lstStyle/>
          <a:p>
            <a:r>
              <a:rPr lang="tr-TR" smtClean="0">
                <a:solidFill>
                  <a:schemeClr val="bg1"/>
                </a:solidFill>
              </a:rPr>
              <a:t>Profesyonel davranış, dürüstlük, tarafsızlık, sağlık verilerinin gizliliğini ve işçilerin özel bilgilerini korumayı da içermektedir.</a:t>
            </a:r>
          </a:p>
          <a:p>
            <a:r>
              <a:rPr lang="tr-TR" smtClean="0">
                <a:solidFill>
                  <a:schemeClr val="bg1"/>
                </a:solidFill>
              </a:rPr>
              <a:t>İSG profesyonelleri, görevlerini yerine getirirken tam profesyonel bağımsızlığa sahip olması gereken uzmanlardır. </a:t>
            </a:r>
          </a:p>
          <a:p>
            <a:r>
              <a:rPr lang="tr-TR" smtClean="0">
                <a:solidFill>
                  <a:schemeClr val="bg1"/>
                </a:solidFill>
              </a:rPr>
              <a:t>Görevleri için gerekli olan yeterliği edinip sürdürmeli ve işlerini doğru uygulamayla ve profesyonel etik kurallara uygun biçimde yürütmelerini sağlayacak koşulları talep etmelidirler.</a:t>
            </a:r>
          </a:p>
        </p:txBody>
      </p:sp>
      <p:sp>
        <p:nvSpPr>
          <p:cNvPr id="24579" name="3 Slayt Numarası Yer Tutucusu"/>
          <p:cNvSpPr>
            <a:spLocks noGrp="1"/>
          </p:cNvSpPr>
          <p:nvPr>
            <p:ph type="sldNum" sz="quarter" idx="10"/>
          </p:nvPr>
        </p:nvSpPr>
        <p:spPr>
          <a:noFill/>
        </p:spPr>
        <p:txBody>
          <a:bodyPr/>
          <a:lstStyle/>
          <a:p>
            <a:fld id="{D606AC45-4B7A-420F-B008-DBE3B2DEE4E1}" type="slidenum">
              <a:rPr lang="en-GB" smtClean="0"/>
              <a:pPr/>
              <a:t>20</a:t>
            </a:fld>
            <a:endParaRPr lang="en-GB" smtClean="0"/>
          </a:p>
        </p:txBody>
      </p:sp>
      <p:sp>
        <p:nvSpPr>
          <p:cNvPr id="24580" name="Rectangle 3"/>
          <p:cNvSpPr>
            <a:spLocks noGrp="1" noChangeArrowheads="1"/>
          </p:cNvSpPr>
          <p:nvPr>
            <p:ph type="title"/>
          </p:nvPr>
        </p:nvSpPr>
        <p:spPr>
          <a:xfrm>
            <a:off x="87313" y="44450"/>
            <a:ext cx="8283575" cy="709613"/>
          </a:xfrm>
          <a:noFill/>
        </p:spPr>
        <p:txBody>
          <a:bodyPr/>
          <a:lstStyle/>
          <a:p>
            <a:pPr marL="457200" indent="-457200"/>
            <a:r>
              <a:rPr lang="tr-TR" smtClean="0">
                <a:solidFill>
                  <a:srgbClr val="FF0000"/>
                </a:solidFill>
              </a:rPr>
              <a:t>2.1. Temel İlkeler</a:t>
            </a: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10"/>
          </p:nvPr>
        </p:nvSpPr>
        <p:spPr>
          <a:noFill/>
        </p:spPr>
        <p:txBody>
          <a:bodyPr/>
          <a:lstStyle/>
          <a:p>
            <a:fld id="{7C872153-7291-419D-B689-0FC8D3811E7C}" type="slidenum">
              <a:rPr lang="en-GB" smtClean="0"/>
              <a:pPr/>
              <a:t>21</a:t>
            </a:fld>
            <a:endParaRPr lang="en-GB" smtClean="0"/>
          </a:p>
        </p:txBody>
      </p:sp>
      <p:sp>
        <p:nvSpPr>
          <p:cNvPr id="2560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740775" cy="5416550"/>
          </a:xfrm>
          <a:prstGeom prst="rect">
            <a:avLst/>
          </a:prstGeom>
          <a:noFill/>
          <a:ln w="9525">
            <a:noFill/>
            <a:miter lim="800000"/>
            <a:headEnd/>
            <a:tailEnd/>
          </a:ln>
        </p:spPr>
        <p:txBody>
          <a:bodyPr/>
          <a:lstStyle/>
          <a:p>
            <a:pPr marL="457200" indent="-457200" eaLnBrk="0" hangingPunct="0">
              <a:lnSpc>
                <a:spcPct val="90000"/>
              </a:lnSpc>
              <a:spcBef>
                <a:spcPts val="800"/>
              </a:spcBef>
              <a:buClr>
                <a:srgbClr val="FF7200"/>
              </a:buClr>
              <a:buSzPct val="75000"/>
              <a:buFont typeface="Wingdings" pitchFamily="2" charset="2"/>
              <a:buNone/>
              <a:defRPr/>
            </a:pPr>
            <a:r>
              <a:rPr lang="tr-TR" sz="2400" kern="0" dirty="0">
                <a:solidFill>
                  <a:srgbClr val="FF0000"/>
                </a:solidFill>
                <a:latin typeface="+mn-lt"/>
                <a:cs typeface="+mn-cs"/>
              </a:rPr>
              <a:t>	</a:t>
            </a:r>
            <a:r>
              <a:rPr lang="tr-TR" sz="2400" u="sng" kern="0" dirty="0">
                <a:solidFill>
                  <a:srgbClr val="FF0000"/>
                </a:solidFill>
                <a:latin typeface="+mn-lt"/>
                <a:cs typeface="+mn-cs"/>
              </a:rPr>
              <a:t>2.2.1</a:t>
            </a:r>
            <a:r>
              <a:rPr lang="tr-TR" sz="2400" u="sng" kern="0" dirty="0">
                <a:solidFill>
                  <a:srgbClr val="FF0000"/>
                </a:solidFill>
                <a:latin typeface="+mn-lt"/>
                <a:cs typeface="+mn-cs"/>
              </a:rPr>
              <a:t>. Amaçlar ve Danışmanlık Rolü</a:t>
            </a:r>
            <a:endParaRPr lang="tr-TR" sz="2400" u="sng" kern="0" dirty="0">
              <a:solidFill>
                <a:schemeClr val="bg1"/>
              </a:solidFill>
              <a:latin typeface="+mn-lt"/>
              <a:cs typeface="+mn-cs"/>
            </a:endParaRPr>
          </a:p>
          <a:p>
            <a:pPr marL="457200" indent="-457200" eaLnBrk="0" hangingPunct="0">
              <a:spcBef>
                <a:spcPts val="800"/>
              </a:spcBef>
              <a:buClr>
                <a:srgbClr val="FF7200"/>
              </a:buClr>
              <a:buSzPct val="75000"/>
              <a:buFont typeface="Wingdings" pitchFamily="2" charset="2"/>
              <a:buBlip>
                <a:blip r:embed="rId2"/>
              </a:buBlip>
              <a:defRPr/>
            </a:pPr>
            <a:r>
              <a:rPr lang="tr-TR" sz="2400" dirty="0">
                <a:solidFill>
                  <a:schemeClr val="bg1"/>
                </a:solidFill>
              </a:rPr>
              <a:t>İSG uygulamasının ana amacı, işçilerin sağlığını korumak ve desteklemek, güvenli ve sağlıklı bir iş ortamı oluşturmak, işçilerin iş kapasitelerini ve işe erişimlerini korumaktır. </a:t>
            </a:r>
          </a:p>
          <a:p>
            <a:pPr marL="457200" indent="-457200" eaLnBrk="0" hangingPunct="0">
              <a:spcBef>
                <a:spcPts val="800"/>
              </a:spcBef>
              <a:buClr>
                <a:srgbClr val="FF7200"/>
              </a:buClr>
              <a:buSzPct val="75000"/>
              <a:buFont typeface="Wingdings" pitchFamily="2" charset="2"/>
              <a:buBlip>
                <a:blip r:embed="rId2"/>
              </a:buBlip>
              <a:defRPr/>
            </a:pPr>
            <a:r>
              <a:rPr lang="tr-TR" sz="2400" dirty="0">
                <a:solidFill>
                  <a:schemeClr val="bg1"/>
                </a:solidFill>
              </a:rPr>
              <a:t>Bu amacı izlerken, iş sağlığı profesyonelleri risk değerlendirmesinde geçerli yöntemler kullanmalı, etkin önlemler önermeli ve uygulamalarını sürekli kılmalıdır.</a:t>
            </a:r>
          </a:p>
          <a:p>
            <a:pPr marL="457200" indent="-457200" eaLnBrk="0" hangingPunct="0">
              <a:spcBef>
                <a:spcPts val="800"/>
              </a:spcBef>
              <a:buClr>
                <a:srgbClr val="FF7200"/>
              </a:buClr>
              <a:buSzPct val="75000"/>
              <a:buFont typeface="Wingdings" pitchFamily="2" charset="2"/>
              <a:buBlip>
                <a:blip r:embed="rId2"/>
              </a:buBlip>
              <a:defRPr/>
            </a:pPr>
            <a:r>
              <a:rPr lang="tr-TR" sz="2400" dirty="0">
                <a:solidFill>
                  <a:schemeClr val="bg1"/>
                </a:solidFill>
              </a:rPr>
              <a:t>İSG profesyonelleri, işverenlerin iş sağlığı ve güvenliği alanındaki sorumluluklarını yerine getirmelerinde olduğu gibi, işçilerin işe ilişkin sağlıklarını koruma ve destekleme konusunda da yeterli ve dürüst önerilerde bulunmalıdırlar. </a:t>
            </a:r>
          </a:p>
          <a:p>
            <a:pPr marL="457200" indent="-457200" eaLnBrk="0" hangingPunct="0">
              <a:spcBef>
                <a:spcPts val="800"/>
              </a:spcBef>
              <a:buClr>
                <a:srgbClr val="FF7200"/>
              </a:buClr>
              <a:buSzPct val="75000"/>
              <a:buFont typeface="Wingdings" pitchFamily="2" charset="2"/>
              <a:buBlip>
                <a:blip r:embed="rId2"/>
              </a:buBlip>
              <a:defRPr/>
            </a:pPr>
            <a:r>
              <a:rPr lang="tr-TR" sz="2400" dirty="0">
                <a:solidFill>
                  <a:schemeClr val="bg1"/>
                </a:solidFill>
              </a:rPr>
              <a:t>İSG profesyonelleri, bulundukları yerlerde, İSG kurulları ile doğrudan ilişkide bulunmayı sürdürmelidirler.</a:t>
            </a:r>
            <a:endParaRPr lang="tr-TR" sz="2400" kern="0" dirty="0">
              <a:solidFill>
                <a:schemeClr val="bg1"/>
              </a:solidFill>
              <a:latin typeface="+mn-lt"/>
              <a:cs typeface="+mn-cs"/>
            </a:endParaRPr>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sldNum" sz="quarter" idx="10"/>
          </p:nvPr>
        </p:nvSpPr>
        <p:spPr>
          <a:noFill/>
        </p:spPr>
        <p:txBody>
          <a:bodyPr/>
          <a:lstStyle/>
          <a:p>
            <a:fld id="{5E554179-7159-4AA0-B42C-4EC59BB29DE6}" type="slidenum">
              <a:rPr lang="en-GB" smtClean="0"/>
              <a:pPr/>
              <a:t>22</a:t>
            </a:fld>
            <a:endParaRPr lang="en-GB" smtClean="0"/>
          </a:p>
        </p:txBody>
      </p:sp>
      <p:sp>
        <p:nvSpPr>
          <p:cNvPr id="26627"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474075" cy="5416550"/>
          </a:xfrm>
          <a:prstGeom prst="rect">
            <a:avLst/>
          </a:prstGeom>
          <a:noFill/>
          <a:ln w="9525">
            <a:noFill/>
            <a:miter lim="800000"/>
            <a:headEnd/>
            <a:tailEnd/>
          </a:ln>
        </p:spPr>
        <p:txBody>
          <a:bodyPr/>
          <a:lstStyle/>
          <a:p>
            <a:pPr marL="457200" indent="-457200" eaLnBrk="0" hangingPunct="0">
              <a:lnSpc>
                <a:spcPct val="110000"/>
              </a:lnSpc>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mn-lt"/>
                <a:cs typeface="+mn-cs"/>
              </a:rPr>
              <a:t>2.2.2</a:t>
            </a:r>
            <a:r>
              <a:rPr lang="tr-TR" sz="2400" b="1" u="sng" kern="0" dirty="0">
                <a:solidFill>
                  <a:srgbClr val="FF0000"/>
                </a:solidFill>
                <a:latin typeface="+mn-lt"/>
                <a:cs typeface="+mn-cs"/>
              </a:rPr>
              <a:t>. Bilgi ve Uzmanlık</a:t>
            </a:r>
            <a:endParaRPr lang="tr-TR" sz="2400" b="1" dirty="0">
              <a:solidFill>
                <a:srgbClr val="FF0000"/>
              </a:solidFill>
            </a:endParaRPr>
          </a:p>
          <a:p>
            <a:pPr marL="457200" indent="-457200" eaLnBrk="0" hangingPunct="0">
              <a:lnSpc>
                <a:spcPct val="110000"/>
              </a:lnSpc>
              <a:spcBef>
                <a:spcPts val="1200"/>
              </a:spcBef>
              <a:buClr>
                <a:srgbClr val="FF7200"/>
              </a:buClr>
              <a:buSzPct val="75000"/>
              <a:buFont typeface="Wingdings" pitchFamily="2" charset="2"/>
              <a:buBlip>
                <a:blip r:embed="rId2"/>
              </a:buBlip>
              <a:defRPr/>
            </a:pPr>
            <a:r>
              <a:rPr lang="tr-TR" sz="2400" dirty="0">
                <a:solidFill>
                  <a:schemeClr val="bg1"/>
                </a:solidFill>
              </a:rPr>
              <a:t>İSG profesyonelleri, iş ve çalışma ortamına yakın olmak için çaba göstermeli, bilimsel ve teknik bilgi ile donanmalı, konuyla ilgili riskleri yok etmek ya da en aza indirmek için en verimli yöntemler hakkında yeterince bilgili olmalıdır.</a:t>
            </a:r>
          </a:p>
          <a:p>
            <a:pPr marL="457200" indent="-457200" eaLnBrk="0" hangingPunct="0">
              <a:lnSpc>
                <a:spcPct val="110000"/>
              </a:lnSpc>
              <a:spcBef>
                <a:spcPts val="1200"/>
              </a:spcBef>
              <a:buClr>
                <a:srgbClr val="FF7200"/>
              </a:buClr>
              <a:buSzPct val="75000"/>
              <a:buFont typeface="Wingdings" pitchFamily="2" charset="2"/>
              <a:buBlip>
                <a:blip r:embed="rId2"/>
              </a:buBlip>
              <a:defRPr/>
            </a:pPr>
            <a:r>
              <a:rPr lang="tr-TR" sz="2400" dirty="0">
                <a:solidFill>
                  <a:schemeClr val="bg1"/>
                </a:solidFill>
              </a:rPr>
              <a:t>Yapılan çalışmalarda öncelikli vurgu, politikalar, temiz teknolojilerin seçimi, mühendislik kontrol yöntemleri ve iş düzenlemeleri ile işyerlerinin işçilere göre uyarlanması gibi konulara dayanılarak tanımlanan birincil korumaya olacağından, İSG profesyonelleri düzenli biçimde ve rutin olarak her fırsatta işyerlerini gezmeli, işçilerle ve yönetimle iletişim içinde bulunmalıdır.</a:t>
            </a:r>
            <a:endParaRPr lang="tr-TR" sz="2400" kern="0" dirty="0">
              <a:solidFill>
                <a:schemeClr val="bg1"/>
              </a:solidFill>
              <a:latin typeface="+mn-lt"/>
              <a:cs typeface="+mn-cs"/>
            </a:endParaRPr>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10"/>
          </p:nvPr>
        </p:nvSpPr>
        <p:spPr>
          <a:noFill/>
        </p:spPr>
        <p:txBody>
          <a:bodyPr/>
          <a:lstStyle/>
          <a:p>
            <a:fld id="{661E4835-11E2-459C-A231-C22C50E3699A}" type="slidenum">
              <a:rPr lang="en-GB" smtClean="0"/>
              <a:pPr/>
              <a:t>23</a:t>
            </a:fld>
            <a:endParaRPr lang="en-GB" smtClean="0"/>
          </a:p>
        </p:txBody>
      </p:sp>
      <p:sp>
        <p:nvSpPr>
          <p:cNvPr id="27651"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874125" cy="5416550"/>
          </a:xfrm>
          <a:prstGeom prst="rect">
            <a:avLst/>
          </a:prstGeom>
          <a:noFill/>
          <a:ln w="9525">
            <a:noFill/>
            <a:miter lim="800000"/>
            <a:headEnd/>
            <a:tailEnd/>
          </a:ln>
        </p:spPr>
        <p:txBody>
          <a:bodyPr/>
          <a:lstStyle/>
          <a:p>
            <a:pPr marL="457200" indent="-457200" eaLnBrk="0" hangingPunct="0">
              <a:lnSpc>
                <a:spcPct val="110000"/>
              </a:lnSpc>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mn-lt"/>
                <a:cs typeface="+mn-cs"/>
              </a:rPr>
              <a:t>2.2.3</a:t>
            </a:r>
            <a:r>
              <a:rPr lang="tr-TR" sz="2400" b="1" u="sng" kern="0" dirty="0">
                <a:solidFill>
                  <a:srgbClr val="FF0000"/>
                </a:solidFill>
                <a:latin typeface="+mn-lt"/>
                <a:cs typeface="+mn-cs"/>
              </a:rPr>
              <a:t>. Politika ve Program geliştirilmesi</a:t>
            </a:r>
            <a:endParaRPr lang="tr-TR" sz="2400" dirty="0">
              <a:solidFill>
                <a:schemeClr val="bg1"/>
              </a:solidFill>
            </a:endParaRPr>
          </a:p>
          <a:p>
            <a:pPr marL="457200" indent="-457200" eaLnBrk="0" hangingPunct="0">
              <a:lnSpc>
                <a:spcPct val="90000"/>
              </a:lnSpc>
              <a:spcBef>
                <a:spcPts val="600"/>
              </a:spcBef>
              <a:buClr>
                <a:srgbClr val="FF7200"/>
              </a:buClr>
              <a:buSzPct val="75000"/>
              <a:buFont typeface="Wingdings" pitchFamily="2" charset="2"/>
              <a:buBlip>
                <a:blip r:embed="rId2"/>
              </a:buBlip>
              <a:defRPr/>
            </a:pPr>
            <a:r>
              <a:rPr lang="tr-TR" sz="2400" dirty="0">
                <a:solidFill>
                  <a:schemeClr val="bg1"/>
                </a:solidFill>
              </a:rPr>
              <a:t>İSG profesyonelleri, işçilerin sağlığını etkileyebilecek risk etmenleri konusunda, yönetimi ve işçileri bilgilendirmelidir.</a:t>
            </a:r>
          </a:p>
          <a:p>
            <a:pPr marL="457200" indent="-457200" eaLnBrk="0" hangingPunct="0">
              <a:lnSpc>
                <a:spcPct val="90000"/>
              </a:lnSpc>
              <a:spcBef>
                <a:spcPts val="600"/>
              </a:spcBef>
              <a:buClr>
                <a:srgbClr val="FF7200"/>
              </a:buClr>
              <a:buSzPct val="75000"/>
              <a:buFont typeface="Wingdings" pitchFamily="2" charset="2"/>
              <a:buBlip>
                <a:blip r:embed="rId2"/>
              </a:buBlip>
              <a:defRPr/>
            </a:pPr>
            <a:r>
              <a:rPr lang="tr-TR" sz="2400" dirty="0">
                <a:solidFill>
                  <a:schemeClr val="bg1"/>
                </a:solidFill>
              </a:rPr>
              <a:t>İşle ilgili tehlikelerin risk değerlendirmesi, işlerin ve işyerlerinin gereksinimlerine göre uyarlanmış bir İSG  politikası ile bir önleme programı oluşturulmasına yönlendirilmelidir. </a:t>
            </a:r>
          </a:p>
          <a:p>
            <a:pPr marL="457200" indent="-457200" eaLnBrk="0" hangingPunct="0">
              <a:lnSpc>
                <a:spcPct val="90000"/>
              </a:lnSpc>
              <a:spcBef>
                <a:spcPts val="600"/>
              </a:spcBef>
              <a:buClr>
                <a:srgbClr val="FF7200"/>
              </a:buClr>
              <a:buSzPct val="75000"/>
              <a:buFont typeface="Wingdings" pitchFamily="2" charset="2"/>
              <a:buBlip>
                <a:blip r:embed="rId2"/>
              </a:buBlip>
              <a:defRPr/>
            </a:pPr>
            <a:r>
              <a:rPr lang="tr-TR" sz="2400" dirty="0">
                <a:solidFill>
                  <a:schemeClr val="bg1"/>
                </a:solidFill>
              </a:rPr>
              <a:t>İSG profesyonelleri, halihazırda kullanılabilir bilimsel ve teknik bilgi ile, iş düzenlemesi ve çalışma ortamı hakkındaki bilgilerini temel alarak böyle bir politika ve program önermelidirler. </a:t>
            </a:r>
          </a:p>
          <a:p>
            <a:pPr marL="457200" indent="-457200" eaLnBrk="0" hangingPunct="0">
              <a:lnSpc>
                <a:spcPct val="90000"/>
              </a:lnSpc>
              <a:spcBef>
                <a:spcPts val="600"/>
              </a:spcBef>
              <a:buClr>
                <a:srgbClr val="FF7200"/>
              </a:buClr>
              <a:buSzPct val="75000"/>
              <a:buFont typeface="Wingdings" pitchFamily="2" charset="2"/>
              <a:buBlip>
                <a:blip r:embed="rId2"/>
              </a:buBlip>
              <a:defRPr/>
            </a:pPr>
            <a:r>
              <a:rPr lang="tr-TR" sz="2400" dirty="0">
                <a:solidFill>
                  <a:schemeClr val="bg1"/>
                </a:solidFill>
              </a:rPr>
              <a:t>İSG profesyonelleri, uygun şekilde İSG tehlikelerini izlemede ve şarısızlık halinde sonuçları en aza indirmede, önlemleri de içeren önerilerde bulunmak için gerekli beceriye ve uzmanlığa sahip olduklarını garanti etmelidirler.</a:t>
            </a:r>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sldNum" sz="quarter" idx="10"/>
          </p:nvPr>
        </p:nvSpPr>
        <p:spPr>
          <a:noFill/>
        </p:spPr>
        <p:txBody>
          <a:bodyPr/>
          <a:lstStyle/>
          <a:p>
            <a:fld id="{BB1DAF13-159F-4BAB-902F-A77974C594F7}" type="slidenum">
              <a:rPr lang="en-GB" smtClean="0"/>
              <a:pPr/>
              <a:t>24</a:t>
            </a:fld>
            <a:endParaRPr lang="en-GB" smtClean="0"/>
          </a:p>
        </p:txBody>
      </p:sp>
      <p:sp>
        <p:nvSpPr>
          <p:cNvPr id="28675"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87412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2.2.4</a:t>
            </a:r>
            <a:r>
              <a:rPr lang="tr-TR" sz="2400" b="1" u="sng" kern="0" dirty="0">
                <a:solidFill>
                  <a:srgbClr val="FF0000"/>
                </a:solidFill>
                <a:latin typeface="Arial" pitchFamily="34" charset="0"/>
                <a:cs typeface="Arial" pitchFamily="34" charset="0"/>
              </a:rPr>
              <a:t>. </a:t>
            </a:r>
            <a:r>
              <a:rPr lang="tr-TR" sz="2400" b="1" u="sng" dirty="0">
                <a:solidFill>
                  <a:srgbClr val="FF0000"/>
                </a:solidFill>
                <a:latin typeface="Arial" pitchFamily="34" charset="0"/>
                <a:cs typeface="Arial" pitchFamily="34" charset="0"/>
              </a:rPr>
              <a:t>Önleme ve Hızlı Hareket Etmenin Vurgulanması</a:t>
            </a:r>
            <a:endParaRPr lang="tr-TR" sz="2400" u="sng" dirty="0">
              <a:solidFill>
                <a:srgbClr val="FF0000"/>
              </a:solidFill>
              <a:latin typeface="Arial" pitchFamily="34" charset="0"/>
              <a:cs typeface="Arial" pitchFamily="34" charset="0"/>
            </a:endParaRP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Teknik açıdan kusursuz ve kolaylıkla uygulanabilen basit önlemlerin seçilmesine özel dikkat gösterilmelidir.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İleri düzeyde değerlendirmeler yapılarak, önlemlerin etkin olup olmadığı ya da daha eksiksiz bir çözümün bulunup bulunmayacağı kontrol edilmelidir.</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Bir iş riskinin ciddiyetine ilişkin kuşkular varsa, sağduyulu bir dikkatle hızla harekete geçilmeli ve gereken yapılmalıdır.</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İlgili tehlike ya da risklerin doğası hakkında belirsizlikler ya da farklı düşünceler varsa, iş sağlığı profesyonelleri tüm ilgililere değerlendirmelerinde açık olmalı, düşüncelerini iletmede muğlaklıktan kaçınmalı ve gerektiğinde diğer profesyonellere danışmalıdırlar.</a:t>
            </a:r>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10"/>
          </p:nvPr>
        </p:nvSpPr>
        <p:spPr>
          <a:noFill/>
        </p:spPr>
        <p:txBody>
          <a:bodyPr/>
          <a:lstStyle/>
          <a:p>
            <a:fld id="{792976C0-FFCA-494C-AF38-3C0E4DCD0545}" type="slidenum">
              <a:rPr lang="en-GB" smtClean="0"/>
              <a:pPr/>
              <a:t>25</a:t>
            </a:fld>
            <a:endParaRPr lang="en-GB" smtClean="0"/>
          </a:p>
        </p:txBody>
      </p:sp>
      <p:sp>
        <p:nvSpPr>
          <p:cNvPr id="29699"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81697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2.2.5</a:t>
            </a:r>
            <a:r>
              <a:rPr lang="tr-TR" sz="2400" b="1" u="sng" kern="0" dirty="0">
                <a:solidFill>
                  <a:srgbClr val="FF0000"/>
                </a:solidFill>
                <a:latin typeface="Arial" pitchFamily="34" charset="0"/>
                <a:cs typeface="Arial" pitchFamily="34" charset="0"/>
              </a:rPr>
              <a:t>. </a:t>
            </a:r>
            <a:r>
              <a:rPr lang="tr-TR" sz="2400" b="1" u="sng" dirty="0">
                <a:solidFill>
                  <a:srgbClr val="FF0000"/>
                </a:solidFill>
              </a:rPr>
              <a:t>İyileştirici Eylemlerin İzlemi</a:t>
            </a:r>
            <a:endParaRPr lang="tr-TR" sz="2400" dirty="0">
              <a:solidFill>
                <a:schemeClr val="bg1"/>
              </a:solidFill>
            </a:endParaRP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bir riskin kaldırılmasının ya da İSG için tehlike yaratan bir durumun iyileştirilmesinin reddedilmesi veya gönülsüzce karşılanması durumunda, olabildiğince hızla, uygun üst düzey yönetim görevlisine, bilimsel bilginin değerlendirilmesinin önemini, maruz kalım sınır değerlerini de içeren, ilgili sağlık koruma standartlarının uygulanmasının önemini vurgulamalı ve işverenin işyerinde yasa ve yönetmelikeri uygulama yükümlülüğünü anımsatarak, kaygılarınıyazılı olarak açıkca dile getirmelidir.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İlgili işçiler ve kuruluştaki temsilcilerini bilgilendirmeli ve yetkili makamlarla gereken her durumda iletişim kurmalıdır.</a:t>
            </a:r>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sldNum" sz="quarter" idx="10"/>
          </p:nvPr>
        </p:nvSpPr>
        <p:spPr>
          <a:noFill/>
        </p:spPr>
        <p:txBody>
          <a:bodyPr/>
          <a:lstStyle/>
          <a:p>
            <a:fld id="{67BE813B-39C6-4194-8447-9F66B11446F3}" type="slidenum">
              <a:rPr lang="en-GB" smtClean="0"/>
              <a:pPr/>
              <a:t>26</a:t>
            </a:fld>
            <a:endParaRPr lang="en-GB" smtClean="0"/>
          </a:p>
        </p:txBody>
      </p:sp>
      <p:sp>
        <p:nvSpPr>
          <p:cNvPr id="3072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81697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2.2.6</a:t>
            </a:r>
            <a:r>
              <a:rPr lang="tr-TR" sz="2400" b="1" u="sng" kern="0" dirty="0">
                <a:solidFill>
                  <a:srgbClr val="FF0000"/>
                </a:solidFill>
                <a:latin typeface="Arial" pitchFamily="34" charset="0"/>
                <a:cs typeface="Arial" pitchFamily="34" charset="0"/>
              </a:rPr>
              <a:t>. </a:t>
            </a:r>
            <a:r>
              <a:rPr lang="tr-TR" sz="2400" b="1" u="sng" dirty="0">
                <a:solidFill>
                  <a:srgbClr val="FF0000"/>
                </a:solidFill>
              </a:rPr>
              <a:t>İSG Bilgileri</a:t>
            </a:r>
            <a:endParaRPr lang="tr-TR" sz="2400" dirty="0">
              <a:solidFill>
                <a:schemeClr val="bg1"/>
              </a:solidFill>
            </a:endParaRP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işçilerin maruz kalabilecekleri iş tehlikeleri konusunda, hiçbir gerçeği gizlemeyen ve önleyici yöntemleri vurgulayan tarafsız ve anlaşılır bir tarzda bilgilendirilmelerine katkıda bulunmalıdırlar.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idari personel ve işçilerin İSG konusunda yeterli bilgi sağlanması ile ilgili olarak işveren, işçiler ve temsilcileriyle işbirliği yapmalıdır.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işverenlere, işçilere ve temsilcilerine, işyerindeki bilinen ya da kuşkulanılan iş tehlikelerinin bilimsel kesinlik derecesi hakkında bilgi sağlamalıdır.</a:t>
            </a: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sldNum" sz="quarter" idx="10"/>
          </p:nvPr>
        </p:nvSpPr>
        <p:spPr>
          <a:noFill/>
        </p:spPr>
        <p:txBody>
          <a:bodyPr/>
          <a:lstStyle/>
          <a:p>
            <a:fld id="{3F666174-7384-4AE6-B875-5F017AE4BDD2}" type="slidenum">
              <a:rPr lang="en-GB" smtClean="0"/>
              <a:pPr/>
              <a:t>27</a:t>
            </a:fld>
            <a:endParaRPr lang="en-GB" smtClean="0"/>
          </a:p>
        </p:txBody>
      </p:sp>
      <p:sp>
        <p:nvSpPr>
          <p:cNvPr id="31747"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16927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2.2.7</a:t>
            </a:r>
            <a:r>
              <a:rPr lang="tr-TR" sz="2400" b="1" u="sng" kern="0" dirty="0">
                <a:solidFill>
                  <a:srgbClr val="FF0000"/>
                </a:solidFill>
                <a:latin typeface="Arial" pitchFamily="34" charset="0"/>
                <a:cs typeface="Arial" pitchFamily="34" charset="0"/>
              </a:rPr>
              <a:t>. </a:t>
            </a:r>
            <a:r>
              <a:rPr lang="tr-TR" sz="2400" b="1" u="sng" dirty="0">
                <a:solidFill>
                  <a:srgbClr val="FF0000"/>
                </a:solidFill>
              </a:rPr>
              <a:t>Ticari Sırlar</a:t>
            </a:r>
            <a:endParaRPr lang="tr-TR" sz="2400" dirty="0">
              <a:solidFill>
                <a:schemeClr val="bg1"/>
              </a:solidFill>
            </a:endParaRP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etkinlikleri sırasında farkına varabilecekleri endüstriyel ve ticari sırları açıklamamakla yükümlüdür.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Bununla birlikte, işçilerin ve toplumun İSG koruma açısından gerekli olan bilgileri de saklamamalıdırlar.</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Gerektiğinde, iş sağlığı profesyonelleri, ilgili yasanın uygulanmasını izlemekle görevli yetkili makama danışmalıdır.</a:t>
            </a: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Grp="1" noChangeArrowheads="1"/>
          </p:cNvSpPr>
          <p:nvPr>
            <p:ph type="sldNum" sz="quarter" idx="10"/>
          </p:nvPr>
        </p:nvSpPr>
        <p:spPr>
          <a:noFill/>
        </p:spPr>
        <p:txBody>
          <a:bodyPr/>
          <a:lstStyle/>
          <a:p>
            <a:fld id="{89555B4B-6A30-48CD-9F8D-C83CDA120CDB}" type="slidenum">
              <a:rPr lang="en-GB" smtClean="0"/>
              <a:pPr/>
              <a:t>28</a:t>
            </a:fld>
            <a:endParaRPr lang="en-GB" smtClean="0"/>
          </a:p>
        </p:txBody>
      </p:sp>
      <p:sp>
        <p:nvSpPr>
          <p:cNvPr id="32771"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16927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2.2.8</a:t>
            </a:r>
            <a:r>
              <a:rPr lang="tr-TR" sz="2400" b="1" u="sng" kern="0" dirty="0">
                <a:solidFill>
                  <a:srgbClr val="FF0000"/>
                </a:solidFill>
                <a:latin typeface="Arial" pitchFamily="34" charset="0"/>
                <a:cs typeface="Arial" pitchFamily="34" charset="0"/>
              </a:rPr>
              <a:t>. </a:t>
            </a:r>
            <a:r>
              <a:rPr lang="tr-TR" sz="2400" b="1" u="sng" dirty="0">
                <a:solidFill>
                  <a:srgbClr val="FF0000"/>
                </a:solidFill>
              </a:rPr>
              <a:t>Sağlık İzlemi</a:t>
            </a:r>
            <a:endParaRPr lang="tr-TR" sz="2400" dirty="0">
              <a:solidFill>
                <a:schemeClr val="bg1"/>
              </a:solidFill>
            </a:endParaRP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İş sağlığının hedefleri, sağlık izlem yöntemleri ve işlemleri, bu konularda bilgilendirilmesi gereken işçilere öncelik verilmek üzere, açıkca tanımlanmalıdır.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Bu yöntemlerin ve işlemlerin uygunluğu ve geçerliliği saptanmalıdır.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İzlem işçilerin onayı alınarak yürütülmelidir.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Muayene ve izlem programlarına katılımın olası olumlu ve olumsuz sonuçları, onay alma işleminin bir parçası olarak tartışılmalıdır.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Sağlık izlemi, yetkili makam tarafından onaylanmış bir iş sağlığı profesyoneli tarafından gerçekleştirilmelidir.</a:t>
            </a:r>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10"/>
          </p:nvPr>
        </p:nvSpPr>
        <p:spPr>
          <a:noFill/>
        </p:spPr>
        <p:txBody>
          <a:bodyPr/>
          <a:lstStyle/>
          <a:p>
            <a:fld id="{53969F58-773E-4A0C-BA81-0DB06C678253}" type="slidenum">
              <a:rPr lang="en-GB" smtClean="0"/>
              <a:pPr/>
              <a:t>29</a:t>
            </a:fld>
            <a:endParaRPr lang="en-GB" smtClean="0"/>
          </a:p>
        </p:txBody>
      </p:sp>
      <p:sp>
        <p:nvSpPr>
          <p:cNvPr id="33795"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16927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2.2.9</a:t>
            </a:r>
            <a:r>
              <a:rPr lang="tr-TR" sz="2400" b="1" u="sng" kern="0" dirty="0">
                <a:solidFill>
                  <a:srgbClr val="FF0000"/>
                </a:solidFill>
                <a:latin typeface="Arial" pitchFamily="34" charset="0"/>
                <a:cs typeface="Arial" pitchFamily="34" charset="0"/>
              </a:rPr>
              <a:t>. </a:t>
            </a:r>
            <a:r>
              <a:rPr lang="tr-TR" sz="2400" b="1" u="sng" dirty="0">
                <a:solidFill>
                  <a:srgbClr val="FF0000"/>
                </a:solidFill>
              </a:rPr>
              <a:t>İşçiyi Bilgilendirme</a:t>
            </a:r>
            <a:endParaRPr lang="tr-TR" sz="2400" dirty="0">
              <a:solidFill>
                <a:schemeClr val="bg1"/>
              </a:solidFill>
            </a:endParaRP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Sağlık izlem sistemi içinde yürütülen muayenelerin sonuçları, ilgili işçilere açıklanmalıdır.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Belirli bir işe uygunluğun değerlendirmesi, işin gereklilikleri ve işçinin sağlığı hakkında yeterli bilgi temel alınarak gerçekleştirilmelidir.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İşçilere, çıkarlarına aykırı olduğunu hissettikleri bir işe uygunlukları hakkında verilen kararlara ilişkin kuşkularını belirtme olanakları olduğu bildirilmelidir.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Bu konuda bir başvuru formu hazırlanmalıdır.</a:t>
            </a: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sldNum" sz="quarter" idx="10"/>
          </p:nvPr>
        </p:nvSpPr>
        <p:spPr>
          <a:noFill/>
        </p:spPr>
        <p:txBody>
          <a:bodyPr/>
          <a:lstStyle/>
          <a:p>
            <a:fld id="{8BA7A425-B3C0-4B3B-8B2F-4835390E691E}" type="slidenum">
              <a:rPr lang="en-GB" smtClean="0"/>
              <a:pPr/>
              <a:t>3</a:t>
            </a:fld>
            <a:endParaRPr lang="en-GB" smtClean="0"/>
          </a:p>
        </p:txBody>
      </p:sp>
      <p:sp>
        <p:nvSpPr>
          <p:cNvPr id="7171" name="Rectangle 2"/>
          <p:cNvSpPr>
            <a:spLocks noGrp="1" noChangeArrowheads="1"/>
          </p:cNvSpPr>
          <p:nvPr>
            <p:ph type="title"/>
          </p:nvPr>
        </p:nvSpPr>
        <p:spPr>
          <a:xfrm>
            <a:off x="742950" y="200025"/>
            <a:ext cx="4502150" cy="427038"/>
          </a:xfrm>
          <a:noFill/>
        </p:spPr>
        <p:txBody>
          <a:bodyPr/>
          <a:lstStyle/>
          <a:p>
            <a:r>
              <a:rPr lang="tr-TR" smtClean="0">
                <a:solidFill>
                  <a:srgbClr val="FF3300"/>
                </a:solidFill>
              </a:rPr>
              <a:t>Konu Başlıklarımız</a:t>
            </a:r>
          </a:p>
        </p:txBody>
      </p:sp>
      <p:sp>
        <p:nvSpPr>
          <p:cNvPr id="7172" name="Rectangle 3"/>
          <p:cNvSpPr>
            <a:spLocks noGrp="1" noChangeArrowheads="1"/>
          </p:cNvSpPr>
          <p:nvPr>
            <p:ph type="body" idx="1"/>
          </p:nvPr>
        </p:nvSpPr>
        <p:spPr>
          <a:xfrm>
            <a:off x="0" y="715963"/>
            <a:ext cx="9144000" cy="6142037"/>
          </a:xfrm>
        </p:spPr>
        <p:txBody>
          <a:bodyPr/>
          <a:lstStyle/>
          <a:p>
            <a:pPr marL="457200" indent="-457200">
              <a:spcBef>
                <a:spcPts val="600"/>
              </a:spcBef>
              <a:buFont typeface="Wingdings" pitchFamily="2" charset="2"/>
              <a:buNone/>
            </a:pPr>
            <a:r>
              <a:rPr lang="tr-TR" b="1" smtClean="0">
                <a:solidFill>
                  <a:srgbClr val="FF0000"/>
                </a:solidFill>
              </a:rPr>
              <a:t>1. </a:t>
            </a:r>
            <a:r>
              <a:rPr lang="tr-TR" b="1" smtClean="0">
                <a:solidFill>
                  <a:schemeClr val="bg1"/>
                </a:solidFill>
              </a:rPr>
              <a:t>Çalışma yaşamını etkileyen etik faktörler</a:t>
            </a:r>
          </a:p>
          <a:p>
            <a:pPr marL="457200" indent="-457200">
              <a:spcBef>
                <a:spcPts val="600"/>
              </a:spcBef>
              <a:buFont typeface="Wingdings" pitchFamily="2" charset="2"/>
              <a:buNone/>
            </a:pPr>
            <a:r>
              <a:rPr lang="tr-TR" smtClean="0">
                <a:solidFill>
                  <a:srgbClr val="FF0000"/>
                </a:solidFill>
              </a:rPr>
              <a:t>1.1.</a:t>
            </a:r>
            <a:r>
              <a:rPr lang="tr-TR" smtClean="0">
                <a:solidFill>
                  <a:schemeClr val="bg1"/>
                </a:solidFill>
              </a:rPr>
              <a:t> Yeterlilik, Doğruluk ve Tarafsızlık</a:t>
            </a:r>
          </a:p>
          <a:p>
            <a:pPr marL="457200" indent="-457200">
              <a:spcBef>
                <a:spcPts val="600"/>
              </a:spcBef>
              <a:buFont typeface="Wingdings" pitchFamily="2" charset="2"/>
              <a:buNone/>
            </a:pPr>
            <a:r>
              <a:rPr lang="tr-TR" smtClean="0">
                <a:solidFill>
                  <a:srgbClr val="FF0000"/>
                </a:solidFill>
              </a:rPr>
              <a:t>1.2.</a:t>
            </a:r>
            <a:r>
              <a:rPr lang="tr-TR" smtClean="0">
                <a:solidFill>
                  <a:schemeClr val="bg1"/>
                </a:solidFill>
              </a:rPr>
              <a:t> Profesyonel Bağımsızlık</a:t>
            </a:r>
          </a:p>
          <a:p>
            <a:pPr marL="457200" indent="-457200">
              <a:spcBef>
                <a:spcPts val="600"/>
              </a:spcBef>
              <a:buFont typeface="Wingdings" pitchFamily="2" charset="2"/>
              <a:buNone/>
            </a:pPr>
            <a:r>
              <a:rPr lang="tr-TR" smtClean="0">
                <a:solidFill>
                  <a:srgbClr val="FF0000"/>
                </a:solidFill>
              </a:rPr>
              <a:t>1.3.</a:t>
            </a:r>
            <a:r>
              <a:rPr lang="tr-TR" smtClean="0">
                <a:solidFill>
                  <a:schemeClr val="bg1"/>
                </a:solidFill>
              </a:rPr>
              <a:t> Eşitlik, Ayrım Gözetmeme ve İletişim</a:t>
            </a:r>
          </a:p>
          <a:p>
            <a:pPr marL="457200" indent="-457200">
              <a:spcBef>
                <a:spcPts val="600"/>
              </a:spcBef>
              <a:buFont typeface="Wingdings" pitchFamily="2" charset="2"/>
              <a:buNone/>
            </a:pPr>
            <a:r>
              <a:rPr lang="tr-TR" smtClean="0">
                <a:solidFill>
                  <a:srgbClr val="FF0000"/>
                </a:solidFill>
              </a:rPr>
              <a:t>1.4.</a:t>
            </a:r>
            <a:r>
              <a:rPr lang="tr-TR" smtClean="0">
                <a:solidFill>
                  <a:schemeClr val="bg1"/>
                </a:solidFill>
              </a:rPr>
              <a:t> İş Sözleşmelerinde Etik Hüküm</a:t>
            </a:r>
          </a:p>
          <a:p>
            <a:pPr marL="457200" indent="-457200">
              <a:spcBef>
                <a:spcPts val="600"/>
              </a:spcBef>
              <a:buFont typeface="Wingdings" pitchFamily="2" charset="2"/>
              <a:buNone/>
            </a:pPr>
            <a:r>
              <a:rPr lang="tr-TR" smtClean="0">
                <a:solidFill>
                  <a:srgbClr val="FF0000"/>
                </a:solidFill>
              </a:rPr>
              <a:t>1.5.</a:t>
            </a:r>
            <a:r>
              <a:rPr lang="tr-TR" smtClean="0">
                <a:solidFill>
                  <a:schemeClr val="bg1"/>
                </a:solidFill>
              </a:rPr>
              <a:t> Kayıtlar</a:t>
            </a:r>
          </a:p>
          <a:p>
            <a:pPr marL="457200" indent="-457200">
              <a:spcBef>
                <a:spcPts val="600"/>
              </a:spcBef>
              <a:buFont typeface="Wingdings" pitchFamily="2" charset="2"/>
              <a:buNone/>
            </a:pPr>
            <a:r>
              <a:rPr lang="tr-TR" smtClean="0">
                <a:solidFill>
                  <a:srgbClr val="FF0000"/>
                </a:solidFill>
              </a:rPr>
              <a:t>1.6.</a:t>
            </a:r>
            <a:r>
              <a:rPr lang="tr-TR" smtClean="0">
                <a:solidFill>
                  <a:schemeClr val="bg1"/>
                </a:solidFill>
              </a:rPr>
              <a:t> Tıbbi Gizlilik</a:t>
            </a:r>
          </a:p>
          <a:p>
            <a:pPr marL="457200" indent="-457200">
              <a:spcBef>
                <a:spcPts val="600"/>
              </a:spcBef>
              <a:buFont typeface="Wingdings" pitchFamily="2" charset="2"/>
              <a:buNone/>
            </a:pPr>
            <a:r>
              <a:rPr lang="tr-TR" smtClean="0">
                <a:solidFill>
                  <a:srgbClr val="FF0000"/>
                </a:solidFill>
              </a:rPr>
              <a:t>1.7.</a:t>
            </a:r>
            <a:r>
              <a:rPr lang="tr-TR" smtClean="0">
                <a:solidFill>
                  <a:schemeClr val="bg1"/>
                </a:solidFill>
              </a:rPr>
              <a:t> Toplu Sağlık Verileri</a:t>
            </a:r>
          </a:p>
          <a:p>
            <a:pPr marL="457200" indent="-457200">
              <a:spcBef>
                <a:spcPts val="600"/>
              </a:spcBef>
              <a:buFont typeface="Wingdings" pitchFamily="2" charset="2"/>
              <a:buNone/>
            </a:pPr>
            <a:r>
              <a:rPr lang="tr-TR" smtClean="0">
                <a:solidFill>
                  <a:srgbClr val="FF0000"/>
                </a:solidFill>
              </a:rPr>
              <a:t>1.8.</a:t>
            </a:r>
            <a:r>
              <a:rPr lang="tr-TR" smtClean="0">
                <a:solidFill>
                  <a:schemeClr val="bg1"/>
                </a:solidFill>
              </a:rPr>
              <a:t> İSG Profesyonelleriyle İlişkiler</a:t>
            </a:r>
          </a:p>
          <a:p>
            <a:pPr marL="457200" indent="-457200">
              <a:spcBef>
                <a:spcPts val="600"/>
              </a:spcBef>
              <a:buFont typeface="Wingdings" pitchFamily="2" charset="2"/>
              <a:buNone/>
            </a:pPr>
            <a:r>
              <a:rPr lang="tr-TR" smtClean="0">
                <a:solidFill>
                  <a:srgbClr val="FF0000"/>
                </a:solidFill>
              </a:rPr>
              <a:t>1.9.</a:t>
            </a:r>
            <a:r>
              <a:rPr lang="tr-TR" smtClean="0">
                <a:solidFill>
                  <a:schemeClr val="bg1"/>
                </a:solidFill>
              </a:rPr>
              <a:t> Suistimalle Mücadele</a:t>
            </a:r>
          </a:p>
          <a:p>
            <a:pPr marL="457200" indent="-457200">
              <a:spcBef>
                <a:spcPts val="600"/>
              </a:spcBef>
              <a:buFont typeface="Wingdings" pitchFamily="2" charset="2"/>
              <a:buNone/>
            </a:pPr>
            <a:r>
              <a:rPr lang="tr-TR" smtClean="0">
                <a:solidFill>
                  <a:srgbClr val="FF0000"/>
                </a:solidFill>
              </a:rPr>
              <a:t>1.10.</a:t>
            </a:r>
            <a:r>
              <a:rPr lang="tr-TR" smtClean="0">
                <a:solidFill>
                  <a:schemeClr val="bg1"/>
                </a:solidFill>
              </a:rPr>
              <a:t> Sosyal Taraflarla İlişkiler</a:t>
            </a:r>
          </a:p>
          <a:p>
            <a:pPr marL="457200" indent="-457200">
              <a:spcBef>
                <a:spcPts val="600"/>
              </a:spcBef>
              <a:buFont typeface="Wingdings" pitchFamily="2" charset="2"/>
              <a:buNone/>
            </a:pPr>
            <a:r>
              <a:rPr lang="tr-TR" smtClean="0">
                <a:solidFill>
                  <a:srgbClr val="FF0000"/>
                </a:solidFill>
              </a:rPr>
              <a:t>1.11.</a:t>
            </a:r>
            <a:r>
              <a:rPr lang="tr-TR" smtClean="0">
                <a:solidFill>
                  <a:schemeClr val="bg1"/>
                </a:solidFill>
              </a:rPr>
              <a:t> Etiği Destekleme ve Denetim</a:t>
            </a:r>
          </a:p>
          <a:p>
            <a:pPr marL="457200" indent="-457200">
              <a:spcBef>
                <a:spcPts val="600"/>
              </a:spcBef>
              <a:buFont typeface="Wingdings" pitchFamily="2" charset="2"/>
              <a:buNone/>
            </a:pPr>
            <a:endParaRPr lang="tr-TR" smtClean="0">
              <a:solidFill>
                <a:schemeClr val="bg1"/>
              </a:solidFill>
            </a:endParaRPr>
          </a:p>
          <a:p>
            <a:pPr marL="457200" indent="-457200">
              <a:spcBef>
                <a:spcPts val="600"/>
              </a:spcBef>
              <a:buFont typeface="Wingdings" pitchFamily="2" charset="2"/>
              <a:buNone/>
            </a:pPr>
            <a:endParaRPr lang="tr-TR" smtClean="0">
              <a:solidFill>
                <a:schemeClr val="bg1"/>
              </a:solidFill>
            </a:endParaRPr>
          </a:p>
          <a:p>
            <a:pPr marL="457200" indent="-457200">
              <a:spcBef>
                <a:spcPts val="600"/>
              </a:spcBef>
              <a:buFont typeface="Wingdings" pitchFamily="2" charset="2"/>
              <a:buNone/>
            </a:pPr>
            <a:endParaRPr lang="tr-TR" smtClean="0">
              <a:solidFill>
                <a:schemeClr val="bg1"/>
              </a:solidFill>
            </a:endParaRPr>
          </a:p>
          <a:p>
            <a:pPr marL="457200" indent="-457200">
              <a:spcBef>
                <a:spcPts val="600"/>
              </a:spcBef>
              <a:buFont typeface="Wingdings" pitchFamily="2" charset="2"/>
              <a:buNone/>
            </a:pPr>
            <a:endParaRPr lang="tr-TR" smtClean="0">
              <a:solidFill>
                <a:schemeClr val="bg1"/>
              </a:solidFill>
            </a:endParaRPr>
          </a:p>
          <a:p>
            <a:pPr marL="457200" indent="-457200">
              <a:spcBef>
                <a:spcPts val="600"/>
              </a:spcBef>
              <a:buFont typeface="Wingdings" pitchFamily="2" charset="2"/>
              <a:buNone/>
            </a:pPr>
            <a:endParaRPr lang="tr-TR" smtClean="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10"/>
          </p:nvPr>
        </p:nvSpPr>
        <p:spPr>
          <a:noFill/>
        </p:spPr>
        <p:txBody>
          <a:bodyPr/>
          <a:lstStyle/>
          <a:p>
            <a:fld id="{0BD5740F-02B7-4747-86C4-84A1DC6B97FA}" type="slidenum">
              <a:rPr lang="en-GB" smtClean="0"/>
              <a:pPr/>
              <a:t>30</a:t>
            </a:fld>
            <a:endParaRPr lang="en-GB" smtClean="0"/>
          </a:p>
        </p:txBody>
      </p:sp>
      <p:sp>
        <p:nvSpPr>
          <p:cNvPr id="34819"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16927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2.2.10</a:t>
            </a:r>
            <a:r>
              <a:rPr lang="tr-TR" sz="2400" b="1" u="sng" kern="0" dirty="0">
                <a:solidFill>
                  <a:srgbClr val="FF0000"/>
                </a:solidFill>
                <a:latin typeface="Arial" pitchFamily="34" charset="0"/>
                <a:cs typeface="Arial" pitchFamily="34" charset="0"/>
              </a:rPr>
              <a:t>. </a:t>
            </a:r>
            <a:r>
              <a:rPr lang="tr-TR" sz="2400" b="1" u="sng" dirty="0">
                <a:solidFill>
                  <a:srgbClr val="FF0000"/>
                </a:solidFill>
              </a:rPr>
              <a:t>İşvereni Bilgilendirme</a:t>
            </a:r>
            <a:endParaRPr lang="tr-TR" sz="2400" dirty="0">
              <a:solidFill>
                <a:schemeClr val="bg1"/>
              </a:solidFill>
            </a:endParaRP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Ulusal yasa ve yönetmeliklerle saptanmış muayenelerin sonuçları, planlanan çalışma için uygunluk, iş ile ilgili veya mesleksel tehlikelere maruz kalmada tıbbi bakımdan gerekli sınırlamalarla ilgili konular, sadece yönetime aktarılmalıdır; önerilerde, işlerin ve çalışma koşullarının işçinin yeteneklerine göre uyarlanması gerektiği vurgulanmalıdır.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İşe uygunluk konusundaki, sağlık konusundaki, ya da iş tehlikelerinin sağlık üzerindeki olası etkilerine dair genel bilgiler, işçinin sağlığının korunmasını garantilemek için, gerekli görüldüğü kadarıyla, ilgili işçiye haber verilip onayı alınarak verilebilir.</a:t>
            </a:r>
          </a:p>
        </p:txBody>
      </p:sp>
    </p:spTree>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10"/>
          </p:nvPr>
        </p:nvSpPr>
        <p:spPr>
          <a:noFill/>
        </p:spPr>
        <p:txBody>
          <a:bodyPr/>
          <a:lstStyle/>
          <a:p>
            <a:fld id="{DE57258F-23CA-4075-B719-2F47A1006976}" type="slidenum">
              <a:rPr lang="en-GB" smtClean="0"/>
              <a:pPr/>
              <a:t>31</a:t>
            </a:fld>
            <a:endParaRPr lang="en-GB" smtClean="0"/>
          </a:p>
        </p:txBody>
      </p:sp>
      <p:sp>
        <p:nvSpPr>
          <p:cNvPr id="3584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816927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2.2.11</a:t>
            </a:r>
            <a:r>
              <a:rPr lang="tr-TR" sz="2400" b="1" u="sng" kern="0" dirty="0">
                <a:solidFill>
                  <a:srgbClr val="FF0000"/>
                </a:solidFill>
                <a:latin typeface="Arial" pitchFamily="34" charset="0"/>
                <a:cs typeface="Arial" pitchFamily="34" charset="0"/>
              </a:rPr>
              <a:t>. </a:t>
            </a:r>
            <a:r>
              <a:rPr lang="tr-TR" sz="2400" b="1" u="sng" dirty="0">
                <a:solidFill>
                  <a:srgbClr val="FF0000"/>
                </a:solidFill>
              </a:rPr>
              <a:t>Üçüncü Kişilere Yönelik Tehlike</a:t>
            </a:r>
            <a:endParaRPr lang="tr-TR" sz="2400" dirty="0">
              <a:solidFill>
                <a:schemeClr val="bg1"/>
              </a:solidFill>
            </a:endParaRP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İşçinin sağlık durumunun ve yürütülen işin doğasının başkalarının güvenliğini tehlikeye sokma olasılığı varsa, işçi durumdan açık şekilde haberdar edilmelidir.</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Özellikle tehlikeli bir durumda, yönetim ve ulusal yönetmeliklerce gerekli ise yetkili makam, üçüncü kişileri korumak için gerekli önlemlerden haberdar edilmelidir.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İş sağlığı profesyonelleri önerilerinde, söz konusu işçinin işi ile tehlikeye uğraması olası kişilerin sağlığının ve güvenliğinin arasını bulmaya çalışmalıdır.</a:t>
            </a:r>
          </a:p>
          <a:p>
            <a:pPr>
              <a:defRPr/>
            </a:pPr>
            <a:endParaRPr lang="tr-TR" sz="2400" dirty="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10"/>
          </p:nvPr>
        </p:nvSpPr>
        <p:spPr>
          <a:noFill/>
        </p:spPr>
        <p:txBody>
          <a:bodyPr/>
          <a:lstStyle/>
          <a:p>
            <a:fld id="{9ECC1E47-5081-430D-A1CA-B979B70FAF6D}" type="slidenum">
              <a:rPr lang="en-GB" smtClean="0"/>
              <a:pPr/>
              <a:t>32</a:t>
            </a:fld>
            <a:endParaRPr lang="en-GB" smtClean="0"/>
          </a:p>
        </p:txBody>
      </p:sp>
      <p:sp>
        <p:nvSpPr>
          <p:cNvPr id="36867"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765492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2.2.12</a:t>
            </a:r>
            <a:r>
              <a:rPr lang="tr-TR" sz="2400" b="1" u="sng" kern="0" dirty="0">
                <a:solidFill>
                  <a:srgbClr val="FF0000"/>
                </a:solidFill>
                <a:latin typeface="Arial" pitchFamily="34" charset="0"/>
                <a:cs typeface="Arial" pitchFamily="34" charset="0"/>
              </a:rPr>
              <a:t>. </a:t>
            </a:r>
            <a:r>
              <a:rPr lang="tr-TR" sz="2400" b="1" u="sng" dirty="0">
                <a:solidFill>
                  <a:srgbClr val="FF0000"/>
                </a:solidFill>
              </a:rPr>
              <a:t>Biyolojik İzlem ve Araştırmalar</a:t>
            </a:r>
            <a:endParaRPr lang="tr-TR" sz="2400" dirty="0">
              <a:solidFill>
                <a:schemeClr val="bg1"/>
              </a:solidFill>
            </a:endParaRP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Biyolojik testler ve diğer araştırmalar, ilgili işçinin sağlığının korunması için, geçerlilik ve uygunluklarına, duyarlılık, seçicilik ve prediktif değerlerine göre seçilmelidir.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İSG profesyonelleri, güvenilir olmayan ya da verilen işin gereklerine ilişkin yeterli öngörü değeri taşımayan kontrol testleri ve araştırmaları kullanmamalıdır.</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Olanaklı ve elverişli olduğunda, seçim daima ilgili işçinin sağlığına karşı hiçbir tehlike içermeyen, invaziv olmayan yöntemlerden yana yapılmalıdır. </a:t>
            </a:r>
          </a:p>
        </p:txBody>
      </p:sp>
    </p:spTree>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35013"/>
            <a:ext cx="8204200" cy="4802187"/>
          </a:xfrm>
        </p:spPr>
        <p:txBody>
          <a:bodyPr/>
          <a:lstStyle/>
          <a:p>
            <a:pPr marL="457200" indent="-457200">
              <a:spcBef>
                <a:spcPts val="1200"/>
              </a:spcBef>
              <a:defRPr/>
            </a:pPr>
            <a:r>
              <a:rPr lang="tr-TR" dirty="0" smtClean="0">
                <a:solidFill>
                  <a:schemeClr val="bg1"/>
                </a:solidFill>
              </a:rPr>
              <a:t>Söz konusu işçinin sağlığı  için risk taşıyan invaziv bir araştırma ya da muayene, ancak işçinin yararları ile anılan risklerin değerlendirilmesinden sonra önerilebilir. </a:t>
            </a:r>
          </a:p>
          <a:p>
            <a:pPr marL="457200" indent="-457200">
              <a:spcBef>
                <a:spcPts val="1200"/>
              </a:spcBef>
              <a:defRPr/>
            </a:pPr>
            <a:r>
              <a:rPr lang="tr-TR" dirty="0" smtClean="0">
                <a:solidFill>
                  <a:schemeClr val="bg1"/>
                </a:solidFill>
              </a:rPr>
              <a:t>Bu tür bir araştırma işçinin aydınlatılmış onamına sunularak, en yüksek profesyonel standartlara göre gerçekleştirilmelidir. </a:t>
            </a:r>
          </a:p>
          <a:p>
            <a:pPr marL="457200" indent="-457200">
              <a:spcBef>
                <a:spcPts val="1200"/>
              </a:spcBef>
              <a:defRPr/>
            </a:pPr>
            <a:r>
              <a:rPr lang="tr-TR" dirty="0" smtClean="0">
                <a:solidFill>
                  <a:schemeClr val="bg1"/>
                </a:solidFill>
              </a:rPr>
              <a:t>Sigorta amaçlı ya da sigorta istemlerini haklı çıkarmak için kullanılamaz.</a:t>
            </a:r>
          </a:p>
          <a:p>
            <a:pPr>
              <a:spcBef>
                <a:spcPts val="1200"/>
              </a:spcBef>
              <a:defRPr/>
            </a:pPr>
            <a:endParaRPr lang="tr-TR" dirty="0"/>
          </a:p>
        </p:txBody>
      </p:sp>
      <p:sp>
        <p:nvSpPr>
          <p:cNvPr id="37891" name="3 Slayt Numarası Yer Tutucusu"/>
          <p:cNvSpPr>
            <a:spLocks noGrp="1"/>
          </p:cNvSpPr>
          <p:nvPr>
            <p:ph type="sldNum" sz="quarter" idx="10"/>
          </p:nvPr>
        </p:nvSpPr>
        <p:spPr>
          <a:noFill/>
        </p:spPr>
        <p:txBody>
          <a:bodyPr/>
          <a:lstStyle/>
          <a:p>
            <a:fld id="{57C2DFD8-33EF-46C1-ACEA-94F9EAA03A59}" type="slidenum">
              <a:rPr lang="en-GB" smtClean="0"/>
              <a:pPr/>
              <a:t>33</a:t>
            </a:fld>
            <a:endParaRPr lang="en-GB" smtClean="0"/>
          </a:p>
        </p:txBody>
      </p:sp>
      <p:sp>
        <p:nvSpPr>
          <p:cNvPr id="37892"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Tree>
  </p:cSld>
  <p:clrMapOvr>
    <a:masterClrMapping/>
  </p:clrMapOvr>
  <p:transition spd="med">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10"/>
          </p:nvPr>
        </p:nvSpPr>
        <p:spPr>
          <a:noFill/>
        </p:spPr>
        <p:txBody>
          <a:bodyPr/>
          <a:lstStyle/>
          <a:p>
            <a:fld id="{7D796BAF-2308-4F96-A1AF-57C0886C0470}" type="slidenum">
              <a:rPr lang="en-GB" smtClean="0"/>
              <a:pPr/>
              <a:t>34</a:t>
            </a:fld>
            <a:endParaRPr lang="en-GB" smtClean="0"/>
          </a:p>
        </p:txBody>
      </p:sp>
      <p:sp>
        <p:nvSpPr>
          <p:cNvPr id="38915"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9102725" cy="5416550"/>
          </a:xfrm>
          <a:prstGeom prst="rect">
            <a:avLst/>
          </a:prstGeom>
          <a:noFill/>
          <a:ln w="9525">
            <a:noFill/>
            <a:miter lim="800000"/>
            <a:headEnd/>
            <a:tailEnd/>
          </a:ln>
        </p:spPr>
        <p:txBody>
          <a:bodyPr/>
          <a:lstStyle/>
          <a:p>
            <a:pPr marL="457200" indent="-457200" eaLnBrk="0" hangingPunct="0">
              <a:lnSpc>
                <a:spcPct val="120000"/>
              </a:lnSpc>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2.2.13</a:t>
            </a:r>
            <a:r>
              <a:rPr lang="tr-TR" sz="2400" b="1" u="sng" kern="0" dirty="0">
                <a:solidFill>
                  <a:srgbClr val="FF0000"/>
                </a:solidFill>
                <a:latin typeface="Arial" pitchFamily="34" charset="0"/>
                <a:cs typeface="Arial" pitchFamily="34" charset="0"/>
              </a:rPr>
              <a:t>. </a:t>
            </a:r>
            <a:r>
              <a:rPr lang="tr-TR" sz="2400" b="1" u="sng" dirty="0">
                <a:solidFill>
                  <a:srgbClr val="FF0000"/>
                </a:solidFill>
              </a:rPr>
              <a:t>Sağlığın Desteklenmesi</a:t>
            </a:r>
            <a:endParaRPr lang="tr-TR" sz="2400" dirty="0">
              <a:solidFill>
                <a:schemeClr val="bg1"/>
              </a:solidFill>
            </a:endParaRPr>
          </a:p>
          <a:p>
            <a:pPr marL="457200" indent="-457200" eaLnBrk="0" hangingPunct="0">
              <a:lnSpc>
                <a:spcPct val="120000"/>
              </a:lnSpc>
              <a:spcBef>
                <a:spcPts val="1800"/>
              </a:spcBef>
              <a:buClr>
                <a:srgbClr val="FF7200"/>
              </a:buClr>
              <a:buSzPct val="75000"/>
              <a:buFont typeface="Wingdings" pitchFamily="2" charset="2"/>
              <a:buBlip>
                <a:blip r:embed="rId2"/>
              </a:buBlip>
              <a:defRPr/>
            </a:pPr>
            <a:r>
              <a:rPr lang="tr-TR" sz="2400" dirty="0">
                <a:solidFill>
                  <a:schemeClr val="bg1"/>
                </a:solidFill>
              </a:rPr>
              <a:t>İSG profesyonelleri, sağlık eğitimi, sağlığın desteklenmesi, sağlık taraması ve halk sağlığı programlarıyla uğraşırken, tasarım ve uygulama aşamalarında, hem işverenin hem de işçilerin katılımını istemelidirler. </a:t>
            </a:r>
          </a:p>
          <a:p>
            <a:pPr marL="457200" indent="-457200" eaLnBrk="0" hangingPunct="0">
              <a:lnSpc>
                <a:spcPct val="120000"/>
              </a:lnSpc>
              <a:spcBef>
                <a:spcPts val="1800"/>
              </a:spcBef>
              <a:buClr>
                <a:srgbClr val="FF7200"/>
              </a:buClr>
              <a:buSzPct val="75000"/>
              <a:buFont typeface="Wingdings" pitchFamily="2" charset="2"/>
              <a:buBlip>
                <a:blip r:embed="rId2"/>
              </a:buBlip>
              <a:defRPr/>
            </a:pPr>
            <a:r>
              <a:rPr lang="tr-TR" sz="2400" dirty="0">
                <a:solidFill>
                  <a:schemeClr val="bg1"/>
                </a:solidFill>
              </a:rPr>
              <a:t>Aynı zamanda işçilerin kişisel sağlık verilerinin gizliliğini korumalı, kötüye kullanılmarını önlemelidirler.</a:t>
            </a:r>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10"/>
          </p:nvPr>
        </p:nvSpPr>
        <p:spPr>
          <a:noFill/>
        </p:spPr>
        <p:txBody>
          <a:bodyPr/>
          <a:lstStyle/>
          <a:p>
            <a:fld id="{B612CF83-5691-4D41-8EEF-781834737B69}" type="slidenum">
              <a:rPr lang="en-GB" smtClean="0"/>
              <a:pPr/>
              <a:t>35</a:t>
            </a:fld>
            <a:endParaRPr lang="en-GB" smtClean="0"/>
          </a:p>
        </p:txBody>
      </p:sp>
      <p:sp>
        <p:nvSpPr>
          <p:cNvPr id="39939"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9102725" cy="5416550"/>
          </a:xfrm>
          <a:prstGeom prst="rect">
            <a:avLst/>
          </a:prstGeom>
          <a:noFill/>
          <a:ln w="9525">
            <a:noFill/>
            <a:miter lim="800000"/>
            <a:headEnd/>
            <a:tailEnd/>
          </a:ln>
        </p:spPr>
        <p:txBody>
          <a:bodyPr/>
          <a:lstStyle/>
          <a:p>
            <a:pPr marL="457200" indent="-457200" eaLnBrk="0" hangingPunct="0">
              <a:lnSpc>
                <a:spcPct val="120000"/>
              </a:lnSpc>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2.2.14</a:t>
            </a:r>
            <a:r>
              <a:rPr lang="tr-TR" sz="2400" b="1" u="sng" kern="0" dirty="0">
                <a:solidFill>
                  <a:srgbClr val="FF0000"/>
                </a:solidFill>
                <a:latin typeface="Arial" pitchFamily="34" charset="0"/>
                <a:cs typeface="Arial" pitchFamily="34" charset="0"/>
              </a:rPr>
              <a:t>. </a:t>
            </a:r>
            <a:r>
              <a:rPr lang="tr-TR" sz="2400" b="1" u="sng" dirty="0">
                <a:solidFill>
                  <a:srgbClr val="FF0000"/>
                </a:solidFill>
              </a:rPr>
              <a:t>Toplumun ve Çevrenin Korunması</a:t>
            </a:r>
            <a:endParaRPr lang="tr-TR" sz="2400" dirty="0">
              <a:solidFill>
                <a:schemeClr val="bg1"/>
              </a:solidFill>
            </a:endParaRPr>
          </a:p>
          <a:p>
            <a:pPr marL="457200" indent="-457200" eaLnBrk="0" hangingPunct="0">
              <a:lnSpc>
                <a:spcPct val="120000"/>
              </a:lnSpc>
              <a:spcBef>
                <a:spcPts val="1800"/>
              </a:spcBef>
              <a:buClr>
                <a:srgbClr val="FF7200"/>
              </a:buClr>
              <a:buSzPct val="75000"/>
              <a:buFont typeface="Wingdings" pitchFamily="2" charset="2"/>
              <a:buBlip>
                <a:blip r:embed="rId2"/>
              </a:buBlip>
              <a:defRPr/>
            </a:pPr>
            <a:r>
              <a:rPr lang="tr-TR" sz="2400" dirty="0">
                <a:solidFill>
                  <a:schemeClr val="bg1"/>
                </a:solidFill>
              </a:rPr>
              <a:t>İSG profesyonelleri, toplum ve çevrenin korunmasına ilişkin rollerinin bilincinde olmalıdırlar. </a:t>
            </a:r>
          </a:p>
          <a:p>
            <a:pPr marL="457200" indent="-457200" eaLnBrk="0" hangingPunct="0">
              <a:lnSpc>
                <a:spcPct val="120000"/>
              </a:lnSpc>
              <a:spcBef>
                <a:spcPts val="1800"/>
              </a:spcBef>
              <a:buClr>
                <a:srgbClr val="FF7200"/>
              </a:buClr>
              <a:buSzPct val="75000"/>
              <a:buFont typeface="Wingdings" pitchFamily="2" charset="2"/>
              <a:buBlip>
                <a:blip r:embed="rId2"/>
              </a:buBlip>
              <a:defRPr/>
            </a:pPr>
            <a:r>
              <a:rPr lang="tr-TR" sz="2400" dirty="0">
                <a:solidFill>
                  <a:schemeClr val="bg1"/>
                </a:solidFill>
              </a:rPr>
              <a:t>Çevre sağlığı ve halk sağlığına katkıda bulunacak bir bakış açısı ile, işletmedeki çalışmalar veya işlemler sonucu doğabilecek mesleksel ve çevresel tehlikelerin önlenmesi amacıyla tanımlama, değerlendirme, tanıtma ve haberdar etme konularında uygun biçimde ilk adımı atmalı ve katılımda bulunmalıdırlar.</a:t>
            </a:r>
          </a:p>
        </p:txBody>
      </p:sp>
    </p:spTree>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10"/>
          </p:nvPr>
        </p:nvSpPr>
        <p:spPr>
          <a:noFill/>
        </p:spPr>
        <p:txBody>
          <a:bodyPr/>
          <a:lstStyle/>
          <a:p>
            <a:fld id="{9EABEE46-0E9A-40B7-8FE4-0A91BF952C1B}" type="slidenum">
              <a:rPr lang="en-GB" smtClean="0"/>
              <a:pPr/>
              <a:t>36</a:t>
            </a:fld>
            <a:endParaRPr lang="en-GB" smtClean="0"/>
          </a:p>
        </p:txBody>
      </p:sp>
      <p:sp>
        <p:nvSpPr>
          <p:cNvPr id="4096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2.2. İSG Çalışanlarının Görev ve Yükümlülükleri</a:t>
            </a:r>
          </a:p>
        </p:txBody>
      </p:sp>
      <p:sp>
        <p:nvSpPr>
          <p:cNvPr id="7" name="Rectangle 2"/>
          <p:cNvSpPr txBox="1">
            <a:spLocks noChangeArrowheads="1"/>
          </p:cNvSpPr>
          <p:nvPr/>
        </p:nvSpPr>
        <p:spPr bwMode="auto">
          <a:xfrm>
            <a:off x="41275" y="728663"/>
            <a:ext cx="9102725" cy="5416550"/>
          </a:xfrm>
          <a:prstGeom prst="rect">
            <a:avLst/>
          </a:prstGeom>
          <a:noFill/>
          <a:ln w="9525">
            <a:noFill/>
            <a:miter lim="800000"/>
            <a:headEnd/>
            <a:tailEnd/>
          </a:ln>
        </p:spPr>
        <p:txBody>
          <a:bodyPr/>
          <a:lstStyle/>
          <a:p>
            <a:pPr marL="457200" indent="-457200" eaLnBrk="0" hangingPunct="0">
              <a:spcBef>
                <a:spcPts val="6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2.2.15</a:t>
            </a:r>
            <a:r>
              <a:rPr lang="tr-TR" sz="2400" b="1" u="sng" kern="0" dirty="0">
                <a:solidFill>
                  <a:srgbClr val="FF0000"/>
                </a:solidFill>
                <a:latin typeface="Arial" pitchFamily="34" charset="0"/>
                <a:cs typeface="Arial" pitchFamily="34" charset="0"/>
              </a:rPr>
              <a:t>. </a:t>
            </a:r>
            <a:r>
              <a:rPr lang="tr-TR" sz="2400" b="1" u="sng" dirty="0">
                <a:solidFill>
                  <a:srgbClr val="FF0000"/>
                </a:solidFill>
              </a:rPr>
              <a:t>Bilimsel Bilgiye Katkı</a:t>
            </a:r>
            <a:endParaRPr lang="tr-TR" sz="2400" dirty="0">
              <a:solidFill>
                <a:schemeClr val="bg1"/>
              </a:solidFill>
            </a:endParaRPr>
          </a:p>
          <a:p>
            <a:pPr marL="457200" indent="-457200" eaLnBrk="0" hangingPunct="0">
              <a:spcBef>
                <a:spcPts val="600"/>
              </a:spcBef>
              <a:buClr>
                <a:srgbClr val="FF7200"/>
              </a:buClr>
              <a:buSzPct val="75000"/>
              <a:buFont typeface="Wingdings" pitchFamily="2" charset="2"/>
              <a:buBlip>
                <a:blip r:embed="rId2"/>
              </a:buBlip>
              <a:defRPr/>
            </a:pPr>
            <a:r>
              <a:rPr lang="tr-TR" sz="2400" dirty="0">
                <a:solidFill>
                  <a:schemeClr val="bg1"/>
                </a:solidFill>
              </a:rPr>
              <a:t>İSG profesyonelleri, yeni ya da kuşkulanılan iş tehlikelerinden bilimsel toplulukları, halk sağlığı ve işçi sınıfı yetkililerini tarafsız olarak haberdar etmelidirler.</a:t>
            </a:r>
          </a:p>
          <a:p>
            <a:pPr marL="457200" indent="-457200" eaLnBrk="0" hangingPunct="0">
              <a:spcBef>
                <a:spcPts val="600"/>
              </a:spcBef>
              <a:buClr>
                <a:srgbClr val="FF7200"/>
              </a:buClr>
              <a:buSzPct val="75000"/>
              <a:buFont typeface="Wingdings" pitchFamily="2" charset="2"/>
              <a:buBlip>
                <a:blip r:embed="rId2"/>
              </a:buBlip>
              <a:defRPr/>
            </a:pPr>
            <a:r>
              <a:rPr lang="tr-TR" sz="2400" dirty="0">
                <a:solidFill>
                  <a:schemeClr val="bg1"/>
                </a:solidFill>
              </a:rPr>
              <a:t>Aynı zamanda, yeni ve amaca uygun önleme yöntemlerini de bildirmelidirler.</a:t>
            </a:r>
          </a:p>
          <a:p>
            <a:pPr marL="457200" indent="-457200" eaLnBrk="0" hangingPunct="0">
              <a:spcBef>
                <a:spcPts val="600"/>
              </a:spcBef>
              <a:buClr>
                <a:srgbClr val="FF7200"/>
              </a:buClr>
              <a:buSzPct val="75000"/>
              <a:buFont typeface="Wingdings" pitchFamily="2" charset="2"/>
              <a:buBlip>
                <a:blip r:embed="rId2"/>
              </a:buBlip>
              <a:defRPr/>
            </a:pPr>
            <a:r>
              <a:rPr lang="tr-TR" sz="2400" dirty="0">
                <a:solidFill>
                  <a:schemeClr val="bg1"/>
                </a:solidFill>
              </a:rPr>
              <a:t>Araştırmada görevli İSG profesyonelleri, etkinliklerini tam bir profesyonel bağımsızlık içinde sağlam bir bilimsel temele oturtarak tasarlamalı, yürütmeli, ve</a:t>
            </a:r>
          </a:p>
          <a:p>
            <a:pPr marL="457200" indent="-457200" eaLnBrk="0" hangingPunct="0">
              <a:spcBef>
                <a:spcPts val="600"/>
              </a:spcBef>
              <a:buClr>
                <a:srgbClr val="FF7200"/>
              </a:buClr>
              <a:buSzPct val="75000"/>
              <a:buFont typeface="Wingdings" pitchFamily="2" charset="2"/>
              <a:buBlip>
                <a:blip r:embed="rId2"/>
              </a:buBlip>
              <a:defRPr/>
            </a:pPr>
            <a:r>
              <a:rPr lang="tr-TR" sz="2400" dirty="0">
                <a:solidFill>
                  <a:schemeClr val="bg1"/>
                </a:solidFill>
              </a:rPr>
              <a:t>bağımsız bir etik kurulun uygun biçimde değerlendirmesi de dahil olmak üzere, tıbbi ve diğer araştırmalara ilişkin etik ilkeleri izlemelidir.</a:t>
            </a: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sldNum" sz="quarter" idx="10"/>
          </p:nvPr>
        </p:nvSpPr>
        <p:spPr>
          <a:noFill/>
        </p:spPr>
        <p:txBody>
          <a:bodyPr/>
          <a:lstStyle/>
          <a:p>
            <a:fld id="{E903A4F8-CF05-4C1F-B371-64DE14CF49A0}" type="slidenum">
              <a:rPr lang="en-GB" smtClean="0"/>
              <a:pPr/>
              <a:t>4</a:t>
            </a:fld>
            <a:endParaRPr lang="en-GB" smtClean="0"/>
          </a:p>
        </p:txBody>
      </p:sp>
      <p:sp>
        <p:nvSpPr>
          <p:cNvPr id="8195" name="Rectangle 2"/>
          <p:cNvSpPr>
            <a:spLocks noGrp="1" noChangeArrowheads="1"/>
          </p:cNvSpPr>
          <p:nvPr>
            <p:ph type="title"/>
          </p:nvPr>
        </p:nvSpPr>
        <p:spPr>
          <a:xfrm>
            <a:off x="742950" y="200025"/>
            <a:ext cx="4502150" cy="427038"/>
          </a:xfrm>
          <a:noFill/>
        </p:spPr>
        <p:txBody>
          <a:bodyPr/>
          <a:lstStyle/>
          <a:p>
            <a:r>
              <a:rPr lang="tr-TR" smtClean="0">
                <a:solidFill>
                  <a:srgbClr val="FF3300"/>
                </a:solidFill>
              </a:rPr>
              <a:t>Konu Başlıklarımız</a:t>
            </a:r>
          </a:p>
        </p:txBody>
      </p:sp>
      <p:sp>
        <p:nvSpPr>
          <p:cNvPr id="8196" name="Rectangle 3"/>
          <p:cNvSpPr>
            <a:spLocks noGrp="1" noChangeArrowheads="1"/>
          </p:cNvSpPr>
          <p:nvPr>
            <p:ph type="body" idx="1"/>
          </p:nvPr>
        </p:nvSpPr>
        <p:spPr>
          <a:xfrm>
            <a:off x="236538" y="715963"/>
            <a:ext cx="8204200" cy="5475287"/>
          </a:xfrm>
        </p:spPr>
        <p:txBody>
          <a:bodyPr/>
          <a:lstStyle/>
          <a:p>
            <a:pPr marL="457200" indent="-457200">
              <a:spcBef>
                <a:spcPts val="1000"/>
              </a:spcBef>
              <a:buFont typeface="Wingdings" pitchFamily="2" charset="2"/>
              <a:buNone/>
            </a:pPr>
            <a:r>
              <a:rPr lang="tr-TR" b="1" smtClean="0">
                <a:solidFill>
                  <a:srgbClr val="FF0000"/>
                </a:solidFill>
              </a:rPr>
              <a:t>2. </a:t>
            </a:r>
            <a:r>
              <a:rPr lang="tr-TR" b="1" smtClean="0">
                <a:solidFill>
                  <a:schemeClr val="bg1"/>
                </a:solidFill>
              </a:rPr>
              <a:t>İligili tanımlar</a:t>
            </a:r>
          </a:p>
          <a:p>
            <a:pPr marL="457200" indent="-457200">
              <a:spcBef>
                <a:spcPts val="1000"/>
              </a:spcBef>
              <a:buFont typeface="Wingdings" pitchFamily="2" charset="2"/>
              <a:buNone/>
            </a:pPr>
            <a:r>
              <a:rPr lang="tr-TR" b="1" smtClean="0">
                <a:solidFill>
                  <a:srgbClr val="FF0000"/>
                </a:solidFill>
              </a:rPr>
              <a:t>2.1.</a:t>
            </a:r>
            <a:r>
              <a:rPr lang="tr-TR" b="1" smtClean="0">
                <a:solidFill>
                  <a:schemeClr val="bg1"/>
                </a:solidFill>
              </a:rPr>
              <a:t> Temel İlkeler</a:t>
            </a:r>
          </a:p>
          <a:p>
            <a:pPr marL="457200" indent="-457200">
              <a:spcBef>
                <a:spcPts val="1000"/>
              </a:spcBef>
              <a:buFont typeface="Wingdings" pitchFamily="2" charset="2"/>
              <a:buNone/>
            </a:pPr>
            <a:r>
              <a:rPr lang="tr-TR" b="1" smtClean="0">
                <a:solidFill>
                  <a:srgbClr val="FF0000"/>
                </a:solidFill>
              </a:rPr>
              <a:t>2.2.</a:t>
            </a:r>
            <a:r>
              <a:rPr lang="tr-TR" b="1" smtClean="0">
                <a:solidFill>
                  <a:schemeClr val="bg1"/>
                </a:solidFill>
              </a:rPr>
              <a:t> İSG Çalışanlarının Görev ve Yükümlülükleri</a:t>
            </a:r>
          </a:p>
          <a:p>
            <a:pPr marL="457200" indent="-457200">
              <a:spcBef>
                <a:spcPts val="1000"/>
              </a:spcBef>
              <a:buFont typeface="Wingdings" pitchFamily="2" charset="2"/>
              <a:buNone/>
            </a:pPr>
            <a:r>
              <a:rPr lang="tr-TR" smtClean="0">
                <a:solidFill>
                  <a:srgbClr val="FF0000"/>
                </a:solidFill>
              </a:rPr>
              <a:t>2.2.1. </a:t>
            </a:r>
            <a:r>
              <a:rPr lang="tr-TR" smtClean="0">
                <a:solidFill>
                  <a:schemeClr val="bg1"/>
                </a:solidFill>
              </a:rPr>
              <a:t>Amaçlar ve Danışmanlık Rolü </a:t>
            </a:r>
          </a:p>
          <a:p>
            <a:pPr marL="457200" indent="-457200">
              <a:spcBef>
                <a:spcPts val="1000"/>
              </a:spcBef>
              <a:buFont typeface="Wingdings" pitchFamily="2" charset="2"/>
              <a:buNone/>
            </a:pPr>
            <a:r>
              <a:rPr lang="tr-TR" smtClean="0">
                <a:solidFill>
                  <a:srgbClr val="FF0000"/>
                </a:solidFill>
              </a:rPr>
              <a:t>2.2.2. </a:t>
            </a:r>
            <a:r>
              <a:rPr lang="tr-TR" smtClean="0">
                <a:solidFill>
                  <a:schemeClr val="bg1"/>
                </a:solidFill>
              </a:rPr>
              <a:t>Bilgi ve Uzmanlık </a:t>
            </a:r>
          </a:p>
          <a:p>
            <a:pPr marL="457200" indent="-457200">
              <a:spcBef>
                <a:spcPts val="1000"/>
              </a:spcBef>
              <a:buFont typeface="Wingdings" pitchFamily="2" charset="2"/>
              <a:buNone/>
            </a:pPr>
            <a:r>
              <a:rPr lang="tr-TR" smtClean="0">
                <a:solidFill>
                  <a:srgbClr val="FF0000"/>
                </a:solidFill>
              </a:rPr>
              <a:t>2.2.3.</a:t>
            </a:r>
            <a:r>
              <a:rPr lang="tr-TR" smtClean="0">
                <a:solidFill>
                  <a:schemeClr val="bg1"/>
                </a:solidFill>
              </a:rPr>
              <a:t> Politika ve Program geliştirilmesi</a:t>
            </a:r>
          </a:p>
          <a:p>
            <a:pPr marL="457200" indent="-457200">
              <a:spcBef>
                <a:spcPts val="1000"/>
              </a:spcBef>
              <a:buFont typeface="Wingdings" pitchFamily="2" charset="2"/>
              <a:buNone/>
            </a:pPr>
            <a:r>
              <a:rPr lang="tr-TR" smtClean="0">
                <a:solidFill>
                  <a:srgbClr val="FF0000"/>
                </a:solidFill>
              </a:rPr>
              <a:t>2.2.4.</a:t>
            </a:r>
            <a:r>
              <a:rPr lang="tr-TR" smtClean="0">
                <a:solidFill>
                  <a:schemeClr val="bg1"/>
                </a:solidFill>
              </a:rPr>
              <a:t> Önleme ve Hızlı Hareket Etmenin Vurgulanması</a:t>
            </a:r>
          </a:p>
          <a:p>
            <a:pPr marL="457200" indent="-457200">
              <a:spcBef>
                <a:spcPts val="1000"/>
              </a:spcBef>
              <a:buFont typeface="Wingdings" pitchFamily="2" charset="2"/>
              <a:buNone/>
            </a:pPr>
            <a:r>
              <a:rPr lang="tr-TR" smtClean="0">
                <a:solidFill>
                  <a:srgbClr val="FF0000"/>
                </a:solidFill>
              </a:rPr>
              <a:t>2.2.5.</a:t>
            </a:r>
            <a:r>
              <a:rPr lang="tr-TR" smtClean="0">
                <a:solidFill>
                  <a:schemeClr val="bg1"/>
                </a:solidFill>
              </a:rPr>
              <a:t> İyileştirici Eylemlerin İzlemi</a:t>
            </a:r>
          </a:p>
          <a:p>
            <a:pPr marL="457200" indent="-457200">
              <a:spcBef>
                <a:spcPts val="1000"/>
              </a:spcBef>
              <a:buFont typeface="Wingdings" pitchFamily="2" charset="2"/>
              <a:buNone/>
            </a:pPr>
            <a:r>
              <a:rPr lang="tr-TR" smtClean="0">
                <a:solidFill>
                  <a:srgbClr val="FF0000"/>
                </a:solidFill>
              </a:rPr>
              <a:t>2.2.6. </a:t>
            </a:r>
            <a:r>
              <a:rPr lang="tr-TR" smtClean="0">
                <a:solidFill>
                  <a:schemeClr val="bg1"/>
                </a:solidFill>
              </a:rPr>
              <a:t>İSG Bilgileri</a:t>
            </a:r>
          </a:p>
          <a:p>
            <a:pPr marL="457200" indent="-457200">
              <a:spcBef>
                <a:spcPts val="1000"/>
              </a:spcBef>
              <a:buFont typeface="Wingdings" pitchFamily="2" charset="2"/>
              <a:buNone/>
            </a:pPr>
            <a:r>
              <a:rPr lang="tr-TR" smtClean="0">
                <a:solidFill>
                  <a:srgbClr val="FF0000"/>
                </a:solidFill>
              </a:rPr>
              <a:t>2.2.7. </a:t>
            </a:r>
            <a:r>
              <a:rPr lang="tr-TR" smtClean="0">
                <a:solidFill>
                  <a:schemeClr val="bg1"/>
                </a:solidFill>
              </a:rPr>
              <a:t>Ticari Sırlar</a:t>
            </a:r>
          </a:p>
          <a:p>
            <a:pPr marL="457200" indent="-457200">
              <a:spcBef>
                <a:spcPts val="1000"/>
              </a:spcBef>
              <a:buFont typeface="Wingdings" pitchFamily="2" charset="2"/>
              <a:buNone/>
            </a:pPr>
            <a:r>
              <a:rPr lang="tr-TR" smtClean="0">
                <a:solidFill>
                  <a:srgbClr val="FF0000"/>
                </a:solidFill>
              </a:rPr>
              <a:t>2.2.9.</a:t>
            </a:r>
            <a:r>
              <a:rPr lang="tr-TR" smtClean="0">
                <a:solidFill>
                  <a:schemeClr val="bg1"/>
                </a:solidFill>
              </a:rPr>
              <a:t> İşçiyi Bilgilendirme</a:t>
            </a:r>
          </a:p>
          <a:p>
            <a:pPr marL="457200" indent="-457200">
              <a:spcBef>
                <a:spcPts val="1000"/>
              </a:spcBef>
              <a:buFont typeface="Wingdings" pitchFamily="2" charset="2"/>
              <a:buNone/>
            </a:pPr>
            <a:endParaRPr lang="tr-TR" smtClean="0">
              <a:solidFill>
                <a:schemeClr val="bg1"/>
              </a:solidFill>
            </a:endParaRPr>
          </a:p>
          <a:p>
            <a:pPr marL="457200" indent="-457200">
              <a:spcBef>
                <a:spcPts val="1000"/>
              </a:spcBef>
              <a:buFont typeface="Wingdings" pitchFamily="2" charset="2"/>
              <a:buNone/>
            </a:pPr>
            <a:endParaRPr lang="tr-TR" smtClean="0">
              <a:solidFill>
                <a:schemeClr val="bg1"/>
              </a:solidFill>
            </a:endParaRPr>
          </a:p>
          <a:p>
            <a:pPr marL="457200" indent="-457200">
              <a:spcBef>
                <a:spcPts val="1000"/>
              </a:spcBef>
              <a:buFont typeface="Wingdings" pitchFamily="2" charset="2"/>
              <a:buNone/>
            </a:pPr>
            <a:endParaRPr lang="tr-TR" smtClean="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sldNum" sz="quarter" idx="10"/>
          </p:nvPr>
        </p:nvSpPr>
        <p:spPr>
          <a:noFill/>
        </p:spPr>
        <p:txBody>
          <a:bodyPr/>
          <a:lstStyle/>
          <a:p>
            <a:fld id="{EC0A3579-6FC2-474E-84DD-3CF10FC26035}" type="slidenum">
              <a:rPr lang="en-GB" smtClean="0"/>
              <a:pPr/>
              <a:t>5</a:t>
            </a:fld>
            <a:endParaRPr lang="en-GB" smtClean="0"/>
          </a:p>
        </p:txBody>
      </p:sp>
      <p:sp>
        <p:nvSpPr>
          <p:cNvPr id="9219" name="Rectangle 2"/>
          <p:cNvSpPr>
            <a:spLocks noGrp="1" noChangeArrowheads="1"/>
          </p:cNvSpPr>
          <p:nvPr>
            <p:ph type="title"/>
          </p:nvPr>
        </p:nvSpPr>
        <p:spPr>
          <a:xfrm>
            <a:off x="742950" y="200025"/>
            <a:ext cx="4502150" cy="427038"/>
          </a:xfrm>
          <a:noFill/>
        </p:spPr>
        <p:txBody>
          <a:bodyPr/>
          <a:lstStyle/>
          <a:p>
            <a:r>
              <a:rPr lang="tr-TR" smtClean="0">
                <a:solidFill>
                  <a:srgbClr val="FF3300"/>
                </a:solidFill>
              </a:rPr>
              <a:t>Konu Başlıklarımız</a:t>
            </a:r>
          </a:p>
        </p:txBody>
      </p:sp>
      <p:sp>
        <p:nvSpPr>
          <p:cNvPr id="9220" name="Rectangle 3"/>
          <p:cNvSpPr>
            <a:spLocks noGrp="1" noChangeArrowheads="1"/>
          </p:cNvSpPr>
          <p:nvPr>
            <p:ph type="body" idx="1"/>
          </p:nvPr>
        </p:nvSpPr>
        <p:spPr>
          <a:xfrm>
            <a:off x="236538" y="715963"/>
            <a:ext cx="8204200" cy="5475287"/>
          </a:xfrm>
        </p:spPr>
        <p:txBody>
          <a:bodyPr/>
          <a:lstStyle/>
          <a:p>
            <a:pPr marL="457200" indent="-457200">
              <a:buFont typeface="Wingdings" pitchFamily="2" charset="2"/>
              <a:buNone/>
            </a:pPr>
            <a:r>
              <a:rPr lang="tr-TR" smtClean="0">
                <a:solidFill>
                  <a:srgbClr val="FF0000"/>
                </a:solidFill>
              </a:rPr>
              <a:t>2.2.10. </a:t>
            </a:r>
            <a:r>
              <a:rPr lang="tr-TR" smtClean="0">
                <a:solidFill>
                  <a:schemeClr val="bg1"/>
                </a:solidFill>
              </a:rPr>
              <a:t>İşvereni Bilgilendirme </a:t>
            </a:r>
          </a:p>
          <a:p>
            <a:pPr marL="457200" indent="-457200">
              <a:buFont typeface="Wingdings" pitchFamily="2" charset="2"/>
              <a:buNone/>
            </a:pPr>
            <a:r>
              <a:rPr lang="tr-TR" smtClean="0">
                <a:solidFill>
                  <a:srgbClr val="FF0000"/>
                </a:solidFill>
              </a:rPr>
              <a:t>2.2.11. </a:t>
            </a:r>
            <a:r>
              <a:rPr lang="tr-TR" smtClean="0">
                <a:solidFill>
                  <a:schemeClr val="bg1"/>
                </a:solidFill>
              </a:rPr>
              <a:t>Üçüncü Kişilere Yönelik Tehlike </a:t>
            </a:r>
          </a:p>
          <a:p>
            <a:pPr marL="457200" indent="-457200">
              <a:buFont typeface="Wingdings" pitchFamily="2" charset="2"/>
              <a:buNone/>
            </a:pPr>
            <a:r>
              <a:rPr lang="tr-TR" smtClean="0">
                <a:solidFill>
                  <a:srgbClr val="FF0000"/>
                </a:solidFill>
              </a:rPr>
              <a:t>2.2.12. </a:t>
            </a:r>
            <a:r>
              <a:rPr lang="tr-TR" smtClean="0">
                <a:solidFill>
                  <a:schemeClr val="bg1"/>
                </a:solidFill>
              </a:rPr>
              <a:t>Biyolojik İzlem ve Araştırmalar </a:t>
            </a:r>
          </a:p>
          <a:p>
            <a:pPr marL="457200" indent="-457200">
              <a:buFont typeface="Wingdings" pitchFamily="2" charset="2"/>
              <a:buNone/>
            </a:pPr>
            <a:r>
              <a:rPr lang="tr-TR" smtClean="0">
                <a:solidFill>
                  <a:srgbClr val="FF0000"/>
                </a:solidFill>
              </a:rPr>
              <a:t>2.2.13.</a:t>
            </a:r>
            <a:r>
              <a:rPr lang="tr-TR" smtClean="0">
                <a:solidFill>
                  <a:schemeClr val="bg1"/>
                </a:solidFill>
              </a:rPr>
              <a:t> Sağlığın Desteklenmesi </a:t>
            </a:r>
          </a:p>
          <a:p>
            <a:pPr marL="457200" indent="-457200">
              <a:buFont typeface="Wingdings" pitchFamily="2" charset="2"/>
              <a:buNone/>
            </a:pPr>
            <a:r>
              <a:rPr lang="tr-TR" smtClean="0">
                <a:solidFill>
                  <a:srgbClr val="FF0000"/>
                </a:solidFill>
              </a:rPr>
              <a:t>2.2.14.</a:t>
            </a:r>
            <a:r>
              <a:rPr lang="tr-TR" smtClean="0">
                <a:solidFill>
                  <a:schemeClr val="bg1"/>
                </a:solidFill>
              </a:rPr>
              <a:t> Toplumun ve Çevrenin Korunması </a:t>
            </a:r>
          </a:p>
          <a:p>
            <a:pPr marL="457200" indent="-457200">
              <a:buFont typeface="Wingdings" pitchFamily="2" charset="2"/>
              <a:buNone/>
            </a:pPr>
            <a:r>
              <a:rPr lang="tr-TR" smtClean="0">
                <a:solidFill>
                  <a:srgbClr val="FF0000"/>
                </a:solidFill>
              </a:rPr>
              <a:t>2.2.15. </a:t>
            </a:r>
            <a:r>
              <a:rPr lang="tr-TR" smtClean="0">
                <a:solidFill>
                  <a:schemeClr val="bg1"/>
                </a:solidFill>
              </a:rPr>
              <a:t>Bilimsel Bilgiye Katkı </a:t>
            </a:r>
          </a:p>
          <a:p>
            <a:pPr marL="457200" indent="-457200">
              <a:buFont typeface="Wingdings" pitchFamily="2" charset="2"/>
              <a:buNone/>
            </a:pPr>
            <a:endParaRPr lang="tr-TR" smtClean="0">
              <a:solidFill>
                <a:schemeClr val="bg1"/>
              </a:solidFill>
            </a:endParaRPr>
          </a:p>
          <a:p>
            <a:pPr marL="457200" indent="-457200">
              <a:buFont typeface="Wingdings" pitchFamily="2" charset="2"/>
              <a:buNone/>
            </a:pPr>
            <a:endParaRPr lang="tr-TR" smtClean="0">
              <a:solidFill>
                <a:schemeClr val="bg1"/>
              </a:solidFill>
            </a:endParaRPr>
          </a:p>
          <a:p>
            <a:pPr marL="457200" indent="-457200">
              <a:buFont typeface="Wingdings" pitchFamily="2" charset="2"/>
              <a:buNone/>
            </a:pPr>
            <a:endParaRPr lang="tr-TR" smtClean="0">
              <a:solidFill>
                <a:schemeClr val="bg1"/>
              </a:solidFill>
            </a:endParaRPr>
          </a:p>
          <a:p>
            <a:pPr marL="457200" indent="-457200">
              <a:buFont typeface="Wingdings" pitchFamily="2" charset="2"/>
              <a:buNone/>
            </a:pPr>
            <a:endParaRPr lang="tr-TR" smtClean="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ldNum" sz="quarter" idx="10"/>
          </p:nvPr>
        </p:nvSpPr>
        <p:spPr>
          <a:noFill/>
        </p:spPr>
        <p:txBody>
          <a:bodyPr/>
          <a:lstStyle/>
          <a:p>
            <a:fld id="{9C0C3D2E-248D-4642-BB40-8472E4593E7E}" type="slidenum">
              <a:rPr lang="en-GB" smtClean="0"/>
              <a:pPr/>
              <a:t>6</a:t>
            </a:fld>
            <a:endParaRPr lang="en-GB" smtClean="0"/>
          </a:p>
        </p:txBody>
      </p:sp>
      <p:sp>
        <p:nvSpPr>
          <p:cNvPr id="1024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1.1</a:t>
            </a:r>
            <a:r>
              <a:rPr lang="tr-TR" sz="2400" b="1" u="sng" kern="0" dirty="0">
                <a:solidFill>
                  <a:srgbClr val="FF0000"/>
                </a:solidFill>
                <a:latin typeface="Arial" pitchFamily="34" charset="0"/>
                <a:cs typeface="Arial" pitchFamily="34" charset="0"/>
              </a:rPr>
              <a:t>. </a:t>
            </a:r>
            <a:r>
              <a:rPr lang="tr-TR" sz="2400" b="1" u="sng" dirty="0">
                <a:solidFill>
                  <a:srgbClr val="FF0000"/>
                </a:solidFill>
              </a:rPr>
              <a:t>Yeterlilik, Doğruluk ve Tarafsızlık</a:t>
            </a:r>
            <a:endParaRPr lang="tr-TR" sz="2400" u="sng" dirty="0">
              <a:solidFill>
                <a:srgbClr val="FF0000"/>
              </a:solidFill>
            </a:endParaRP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profesyonellerinin etkinliklerindeki temel amaçları, işçilerin sağlığı ve güvenliğinden yana olmalıdır. İSG  profesyonelleri, yargılarını bilimsel bilgiye ve teknik yeterliğe dayandırmalı ve gerektiğinde uzman görüşüne başvurmalıdır.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doğruluk ve tarafsızlıklarına olan güveni tehlikeye atabilecek yargılardan, öneri ve etkinliklerden kaçınmalıdırlar.</a:t>
            </a: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type="sldNum" sz="quarter" idx="10"/>
          </p:nvPr>
        </p:nvSpPr>
        <p:spPr>
          <a:noFill/>
        </p:spPr>
        <p:txBody>
          <a:bodyPr/>
          <a:lstStyle/>
          <a:p>
            <a:fld id="{30553339-AB49-474B-B055-7A77DBDEC66B}" type="slidenum">
              <a:rPr lang="en-GB" smtClean="0"/>
              <a:pPr/>
              <a:t>7</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1.2</a:t>
            </a:r>
            <a:r>
              <a:rPr lang="tr-TR" sz="2400" b="1" u="sng" kern="0" dirty="0">
                <a:solidFill>
                  <a:srgbClr val="FF0000"/>
                </a:solidFill>
                <a:latin typeface="Arial" pitchFamily="34" charset="0"/>
                <a:cs typeface="Arial" pitchFamily="34" charset="0"/>
              </a:rPr>
              <a:t>. </a:t>
            </a:r>
            <a:r>
              <a:rPr lang="tr-TR" sz="2400" b="1" u="sng" dirty="0">
                <a:solidFill>
                  <a:srgbClr val="FF0000"/>
                </a:solidFill>
              </a:rPr>
              <a:t>Profesyonel Bağımsızlık</a:t>
            </a:r>
            <a:endParaRPr lang="tr-TR" sz="2400" u="sng" dirty="0">
              <a:solidFill>
                <a:srgbClr val="FF0000"/>
              </a:solidFill>
            </a:endParaRP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işlevlerini yürütmede tam bir profesyonel bağımsızlık aramalı, bunu sürdürmeli ve gizlilik kurallarına dikkat etmelidirler.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özellikle sağlığa ve güvenliğe karşı tehlike oluşturan mesleksel riskler konusunda, işveren, işçi ve temsilcilerine önerilerde bulunurken, hiçbir koşul altında yargılarının ve beyanlarının bir çıkar çatışmasından etkilenmesine izin vermemelidirler.</a:t>
            </a:r>
          </a:p>
        </p:txBody>
      </p:sp>
      <p:sp>
        <p:nvSpPr>
          <p:cNvPr id="11269"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type="sldNum" sz="quarter" idx="10"/>
          </p:nvPr>
        </p:nvSpPr>
        <p:spPr>
          <a:noFill/>
        </p:spPr>
        <p:txBody>
          <a:bodyPr/>
          <a:lstStyle/>
          <a:p>
            <a:fld id="{2D046D2E-B023-49E8-A7E6-1B7E99869ABA}" type="slidenum">
              <a:rPr lang="en-GB" smtClean="0"/>
              <a:pPr/>
              <a:t>8</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2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1.3</a:t>
            </a:r>
            <a:r>
              <a:rPr lang="tr-TR" sz="2400" b="1" u="sng" kern="0" dirty="0">
                <a:solidFill>
                  <a:srgbClr val="FF0000"/>
                </a:solidFill>
                <a:latin typeface="Arial" pitchFamily="34" charset="0"/>
                <a:cs typeface="Arial" pitchFamily="34" charset="0"/>
              </a:rPr>
              <a:t>. </a:t>
            </a:r>
            <a:r>
              <a:rPr lang="tr-TR" sz="2400" b="1" u="sng" dirty="0">
                <a:solidFill>
                  <a:srgbClr val="FF0000"/>
                </a:solidFill>
              </a:rPr>
              <a:t>Eşitlik, Ayrım Gözetmeme ve İletişim</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İSG profesyonelleri, İSG hizmeti verdikleri insanlarla güven, gizlilik ve eşitliğe dayanan bir ilişki kurmalıdır.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Durumlarına, yargılarına ya da İSG profesyonelinin danışmanlığına götüren nedene bakılmaksızın ve hiçbir ayrım gözetilmeksizin, tüm işçiler eşit olarak değerlendirilmelidir. </a:t>
            </a:r>
          </a:p>
          <a:p>
            <a:pPr marL="457200" indent="-457200" eaLnBrk="0" hangingPunct="0">
              <a:spcBef>
                <a:spcPts val="1200"/>
              </a:spcBef>
              <a:buClr>
                <a:srgbClr val="FF7200"/>
              </a:buClr>
              <a:buSzPct val="75000"/>
              <a:buFont typeface="Wingdings" pitchFamily="2" charset="2"/>
              <a:buBlip>
                <a:blip r:embed="rId2"/>
              </a:buBlip>
              <a:defRPr/>
            </a:pPr>
            <a:r>
              <a:rPr lang="tr-TR" sz="2400" dirty="0">
                <a:solidFill>
                  <a:schemeClr val="bg1"/>
                </a:solidFill>
              </a:rPr>
              <a:t>İSG profesyonelleri, kendi aralarında, işin ve işteki çalışma ortamının koşulları ve düzenlenmesi konularında, en üst düzeyde kararlardan sorumlu üst düzey yönetim personeliyle ve işçilerin temsilcileriyle açık iletişim kanalları kurmalı ve bunu sürdürmelidir.</a:t>
            </a:r>
          </a:p>
        </p:txBody>
      </p:sp>
      <p:sp>
        <p:nvSpPr>
          <p:cNvPr id="12293"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sldNum" sz="quarter" idx="10"/>
          </p:nvPr>
        </p:nvSpPr>
        <p:spPr>
          <a:noFill/>
        </p:spPr>
        <p:txBody>
          <a:bodyPr/>
          <a:lstStyle/>
          <a:p>
            <a:fld id="{8100EC3C-5A98-40C3-8987-65383E06911D}" type="slidenum">
              <a:rPr lang="en-GB" smtClean="0"/>
              <a:pPr/>
              <a:t>9</a:t>
            </a:fld>
            <a:endParaRPr lang="en-GB" smtClean="0"/>
          </a:p>
        </p:txBody>
      </p:sp>
      <p:sp>
        <p:nvSpPr>
          <p:cNvPr id="7" name="Rectangle 2"/>
          <p:cNvSpPr txBox="1">
            <a:spLocks noChangeArrowheads="1"/>
          </p:cNvSpPr>
          <p:nvPr/>
        </p:nvSpPr>
        <p:spPr bwMode="auto">
          <a:xfrm>
            <a:off x="41275" y="728663"/>
            <a:ext cx="8035925" cy="5416550"/>
          </a:xfrm>
          <a:prstGeom prst="rect">
            <a:avLst/>
          </a:prstGeom>
          <a:noFill/>
          <a:ln w="9525">
            <a:noFill/>
            <a:miter lim="800000"/>
            <a:headEnd/>
            <a:tailEnd/>
          </a:ln>
        </p:spPr>
        <p:txBody>
          <a:bodyPr/>
          <a:lstStyle/>
          <a:p>
            <a:pPr marL="457200" indent="-457200" eaLnBrk="0" hangingPunct="0">
              <a:spcBef>
                <a:spcPts val="1800"/>
              </a:spcBef>
              <a:buClr>
                <a:srgbClr val="FF7200"/>
              </a:buClr>
              <a:buSzPct val="75000"/>
              <a:buFont typeface="Wingdings" pitchFamily="2" charset="2"/>
              <a:buNone/>
              <a:defRPr/>
            </a:pPr>
            <a:r>
              <a:rPr lang="tr-TR" sz="2400" kern="0" dirty="0">
                <a:solidFill>
                  <a:schemeClr val="bg1"/>
                </a:solidFill>
                <a:latin typeface="+mn-lt"/>
                <a:cs typeface="+mn-cs"/>
              </a:rPr>
              <a:t>	</a:t>
            </a:r>
            <a:r>
              <a:rPr lang="tr-TR" sz="2400" b="1" u="sng" kern="0" dirty="0">
                <a:solidFill>
                  <a:srgbClr val="FF0000"/>
                </a:solidFill>
                <a:latin typeface="Arial" pitchFamily="34" charset="0"/>
                <a:cs typeface="Arial" pitchFamily="34" charset="0"/>
              </a:rPr>
              <a:t>1.4</a:t>
            </a:r>
            <a:r>
              <a:rPr lang="tr-TR" sz="2400" b="1" u="sng" kern="0" dirty="0">
                <a:solidFill>
                  <a:srgbClr val="FF0000"/>
                </a:solidFill>
                <a:latin typeface="Arial" pitchFamily="34" charset="0"/>
                <a:cs typeface="Arial" pitchFamily="34" charset="0"/>
              </a:rPr>
              <a:t>. </a:t>
            </a:r>
            <a:r>
              <a:rPr lang="tr-TR" sz="2400" b="1" u="sng" dirty="0">
                <a:solidFill>
                  <a:srgbClr val="FF0000"/>
                </a:solidFill>
              </a:rPr>
              <a:t>İş Sözleşmelerinde Etik Hüküm</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sözleşmelerine etik hüküm konulmasını istemelidirler.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Bu etik hüküm, özellikle profesyonel standartları, yönerge ve etik kuralları içermelidir. </a:t>
            </a:r>
          </a:p>
          <a:p>
            <a:pPr marL="457200" indent="-457200" eaLnBrk="0" hangingPunct="0">
              <a:spcBef>
                <a:spcPts val="1800"/>
              </a:spcBef>
              <a:buClr>
                <a:srgbClr val="FF7200"/>
              </a:buClr>
              <a:buSzPct val="75000"/>
              <a:buFont typeface="Wingdings" pitchFamily="2" charset="2"/>
              <a:buBlip>
                <a:blip r:embed="rId2"/>
              </a:buBlip>
              <a:defRPr/>
            </a:pPr>
            <a:r>
              <a:rPr lang="tr-TR" sz="2400" dirty="0">
                <a:solidFill>
                  <a:schemeClr val="bg1"/>
                </a:solidFill>
              </a:rPr>
              <a:t>İSG profesyonelleri, işlevlerini beklenen profesyonel standartlara ve etik ilkelere göre yürütmelerine izin vermeyen İSG uygulaması koşullarını kabul etmemelidirler. </a:t>
            </a:r>
          </a:p>
        </p:txBody>
      </p:sp>
      <p:sp>
        <p:nvSpPr>
          <p:cNvPr id="13317" name="Rectangle 3"/>
          <p:cNvSpPr>
            <a:spLocks noGrp="1" noChangeArrowheads="1"/>
          </p:cNvSpPr>
          <p:nvPr>
            <p:ph type="title"/>
          </p:nvPr>
        </p:nvSpPr>
        <p:spPr>
          <a:xfrm>
            <a:off x="49213" y="6350"/>
            <a:ext cx="8283575" cy="709613"/>
          </a:xfrm>
          <a:noFill/>
        </p:spPr>
        <p:txBody>
          <a:bodyPr/>
          <a:lstStyle/>
          <a:p>
            <a:pPr marL="457200" indent="-457200"/>
            <a:r>
              <a:rPr lang="tr-TR" smtClean="0">
                <a:solidFill>
                  <a:srgbClr val="FF0000"/>
                </a:solidFill>
              </a:rPr>
              <a:t>1. Çalışma yaşamını etkileyen etik faktörler</a:t>
            </a:r>
          </a:p>
        </p:txBody>
      </p:sp>
    </p:spTree>
  </p:cSld>
  <p:clrMapOvr>
    <a:masterClrMapping/>
  </p:clrMapOvr>
  <p:transition spd="med">
    <p:fade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PAGENUMBER" val="44"/>
</p:tagLst>
</file>

<file path=ppt/theme/theme1.xml><?xml version="1.0" encoding="utf-8"?>
<a:theme xmlns:a="http://schemas.openxmlformats.org/drawingml/2006/main" name="ISS PowerPoint Template 2007">
  <a:themeElements>
    <a:clrScheme name="ISS PowerPoint Template 2007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fontScheme name="ISS PowerPoint Template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US" sz="1800" b="0" i="0" u="none" strike="noStrike" cap="none" normalizeH="0" baseline="0" smtClean="0">
            <a:ln>
              <a:noFill/>
            </a:ln>
            <a:solidFill>
              <a:srgbClr val="003459"/>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US" sz="1800" b="0" i="0" u="none" strike="noStrike" cap="none" normalizeH="0" baseline="0" smtClean="0">
            <a:ln>
              <a:noFill/>
            </a:ln>
            <a:solidFill>
              <a:srgbClr val="003459"/>
            </a:solidFill>
            <a:effectLst/>
            <a:latin typeface="Arial" pitchFamily="34" charset="0"/>
            <a:cs typeface="Arial" pitchFamily="34" charset="0"/>
          </a:defRPr>
        </a:defPPr>
      </a:lstStyle>
    </a:lnDef>
  </a:objectDefaults>
  <a:extraClrSchemeLst>
    <a:extraClrScheme>
      <a:clrScheme name="ISS PowerPoint Template 2007 1">
        <a:dk1>
          <a:srgbClr val="000000"/>
        </a:dk1>
        <a:lt1>
          <a:srgbClr val="FFFFFF"/>
        </a:lt1>
        <a:dk2>
          <a:srgbClr val="000000"/>
        </a:dk2>
        <a:lt2>
          <a:srgbClr val="808080"/>
        </a:lt2>
        <a:accent1>
          <a:srgbClr val="007CB7"/>
        </a:accent1>
        <a:accent2>
          <a:srgbClr val="FF9900"/>
        </a:accent2>
        <a:accent3>
          <a:srgbClr val="FFFFFF"/>
        </a:accent3>
        <a:accent4>
          <a:srgbClr val="000000"/>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7 2">
        <a:dk1>
          <a:srgbClr val="FFFFFF"/>
        </a:dk1>
        <a:lt1>
          <a:srgbClr val="FFFFFF"/>
        </a:lt1>
        <a:dk2>
          <a:srgbClr val="FFFFFF"/>
        </a:dk2>
        <a:lt2>
          <a:srgbClr val="808080"/>
        </a:lt2>
        <a:accent1>
          <a:srgbClr val="007CB7"/>
        </a:accent1>
        <a:accent2>
          <a:srgbClr val="FF9900"/>
        </a:accent2>
        <a:accent3>
          <a:srgbClr val="FFFFFF"/>
        </a:accent3>
        <a:accent4>
          <a:srgbClr val="DADADA"/>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7 3">
        <a:dk1>
          <a:srgbClr val="80808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
      <a:clrScheme name="ISS PowerPoint Template 2007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1">
  <a:themeElements>
    <a:clrScheme name="ISS PowerPoint Template 2008_White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fontScheme name="ISS PowerPoint Template 2008_White">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GB" sz="1800" b="0" i="0" u="none" strike="noStrike" cap="none" normalizeH="0" baseline="0" smtClean="0">
            <a:ln>
              <a:noFill/>
            </a:ln>
            <a:solidFill>
              <a:srgbClr val="003459"/>
            </a:solidFill>
            <a:effectLst/>
            <a:latin typeface="Arial" charset="0"/>
            <a:cs typeface="Arial" charset="0"/>
          </a:defRPr>
        </a:defPPr>
      </a:lstStyle>
    </a:spDef>
    <a:ln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GB" sz="1800" b="0" i="0" u="none" strike="noStrike" cap="none" normalizeH="0" baseline="0" smtClean="0">
            <a:ln>
              <a:noFill/>
            </a:ln>
            <a:solidFill>
              <a:srgbClr val="003459"/>
            </a:solidFill>
            <a:effectLst/>
            <a:latin typeface="Arial" charset="0"/>
            <a:cs typeface="Arial" charset="0"/>
          </a:defRPr>
        </a:defPPr>
      </a:lstStyle>
    </a:lnDef>
  </a:objectDefaults>
  <a:extraClrSchemeLst>
    <a:extraClrScheme>
      <a:clrScheme name="ISS PowerPoint Template 2008_White 1">
        <a:dk1>
          <a:srgbClr val="000000"/>
        </a:dk1>
        <a:lt1>
          <a:srgbClr val="FFFFFF"/>
        </a:lt1>
        <a:dk2>
          <a:srgbClr val="000000"/>
        </a:dk2>
        <a:lt2>
          <a:srgbClr val="808080"/>
        </a:lt2>
        <a:accent1>
          <a:srgbClr val="007CB7"/>
        </a:accent1>
        <a:accent2>
          <a:srgbClr val="FF9900"/>
        </a:accent2>
        <a:accent3>
          <a:srgbClr val="FFFFFF"/>
        </a:accent3>
        <a:accent4>
          <a:srgbClr val="000000"/>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8_White 2">
        <a:dk1>
          <a:srgbClr val="FFFFFF"/>
        </a:dk1>
        <a:lt1>
          <a:srgbClr val="FFFFFF"/>
        </a:lt1>
        <a:dk2>
          <a:srgbClr val="FFFFFF"/>
        </a:dk2>
        <a:lt2>
          <a:srgbClr val="808080"/>
        </a:lt2>
        <a:accent1>
          <a:srgbClr val="007CB7"/>
        </a:accent1>
        <a:accent2>
          <a:srgbClr val="FF9900"/>
        </a:accent2>
        <a:accent3>
          <a:srgbClr val="FFFFFF"/>
        </a:accent3>
        <a:accent4>
          <a:srgbClr val="DADADA"/>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8_White 3">
        <a:dk1>
          <a:srgbClr val="80808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
      <a:clrScheme name="ISS PowerPoint Template 2008_White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7191</TotalTime>
  <Words>709</Words>
  <Application>Microsoft Office PowerPoint</Application>
  <PresentationFormat>Ekran Gösterisi (4:3)</PresentationFormat>
  <Paragraphs>233</Paragraphs>
  <Slides>36</Slides>
  <Notes>1</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36</vt:i4>
      </vt:variant>
    </vt:vector>
  </HeadingPairs>
  <TitlesOfParts>
    <vt:vector size="41" baseType="lpstr">
      <vt:lpstr>Arial</vt:lpstr>
      <vt:lpstr>Wingdings</vt:lpstr>
      <vt:lpstr>Arial Narrow</vt:lpstr>
      <vt:lpstr>ISS PowerPoint Template 2007</vt:lpstr>
      <vt:lpstr>Tema1</vt:lpstr>
      <vt:lpstr>Slayt 1</vt:lpstr>
      <vt:lpstr>Slayt 2</vt:lpstr>
      <vt:lpstr>Konu Başlıklarımız</vt:lpstr>
      <vt:lpstr>Konu Başlıklarımız</vt:lpstr>
      <vt:lpstr>Konu Başlıklarımız</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1. Çalışma yaşamını etkileyen etik faktörler</vt:lpstr>
      <vt:lpstr>2. İlgili tanımlar</vt:lpstr>
      <vt:lpstr>2.1. Temel İlkeler</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lpstr>2.2. İSG Çalışanlarının Görev ve Yükümlülükleri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UPHILL COURT SİTESİ</dc:title>
  <dc:creator>cems</dc:creator>
  <cp:lastModifiedBy>ZİRVE_DENIZ</cp:lastModifiedBy>
  <cp:revision>464</cp:revision>
  <dcterms:created xsi:type="dcterms:W3CDTF">2007-06-05T18:46:49Z</dcterms:created>
  <dcterms:modified xsi:type="dcterms:W3CDTF">2012-03-23T06:38:01Z</dcterms:modified>
</cp:coreProperties>
</file>