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 id="2147483701" r:id="rId2"/>
  </p:sldMasterIdLst>
  <p:notesMasterIdLst>
    <p:notesMasterId r:id="rId40"/>
  </p:notesMasterIdLst>
  <p:handoutMasterIdLst>
    <p:handoutMasterId r:id="rId41"/>
  </p:handoutMasterIdLst>
  <p:sldIdLst>
    <p:sldId id="1039" r:id="rId3"/>
    <p:sldId id="1262" r:id="rId4"/>
    <p:sldId id="1111" r:id="rId5"/>
    <p:sldId id="1327" r:id="rId6"/>
    <p:sldId id="1328" r:id="rId7"/>
    <p:sldId id="1350" r:id="rId8"/>
    <p:sldId id="1351" r:id="rId9"/>
    <p:sldId id="1352" r:id="rId10"/>
    <p:sldId id="1353" r:id="rId11"/>
    <p:sldId id="1329" r:id="rId12"/>
    <p:sldId id="1330" r:id="rId13"/>
    <p:sldId id="1331" r:id="rId14"/>
    <p:sldId id="1332" r:id="rId15"/>
    <p:sldId id="1333" r:id="rId16"/>
    <p:sldId id="1334" r:id="rId17"/>
    <p:sldId id="1335" r:id="rId18"/>
    <p:sldId id="1336" r:id="rId19"/>
    <p:sldId id="1337" r:id="rId20"/>
    <p:sldId id="1338" r:id="rId21"/>
    <p:sldId id="1339" r:id="rId22"/>
    <p:sldId id="1340" r:id="rId23"/>
    <p:sldId id="1341" r:id="rId24"/>
    <p:sldId id="1342" r:id="rId25"/>
    <p:sldId id="1343" r:id="rId26"/>
    <p:sldId id="1344" r:id="rId27"/>
    <p:sldId id="1345" r:id="rId28"/>
    <p:sldId id="1346" r:id="rId29"/>
    <p:sldId id="1347" r:id="rId30"/>
    <p:sldId id="1348" r:id="rId31"/>
    <p:sldId id="1349" r:id="rId32"/>
    <p:sldId id="1354" r:id="rId33"/>
    <p:sldId id="1356" r:id="rId34"/>
    <p:sldId id="1357" r:id="rId35"/>
    <p:sldId id="1358" r:id="rId36"/>
    <p:sldId id="1355" r:id="rId37"/>
    <p:sldId id="1318" r:id="rId38"/>
    <p:sldId id="1359" r:id="rId39"/>
  </p:sldIdLst>
  <p:sldSz cx="9144000" cy="6858000" type="screen4x3"/>
  <p:notesSz cx="9601200" cy="7315200"/>
  <p:defaultTextStyle>
    <a:defPPr>
      <a:defRPr lang="en-US"/>
    </a:defPPr>
    <a:lvl1pPr algn="l" rtl="0" fontAlgn="base">
      <a:spcBef>
        <a:spcPct val="0"/>
      </a:spcBef>
      <a:spcAft>
        <a:spcPct val="0"/>
      </a:spcAft>
      <a:defRPr kern="1200">
        <a:solidFill>
          <a:srgbClr val="003459"/>
        </a:solidFill>
        <a:latin typeface="Arial" charset="0"/>
        <a:ea typeface="+mn-ea"/>
        <a:cs typeface="Arial" charset="0"/>
      </a:defRPr>
    </a:lvl1pPr>
    <a:lvl2pPr marL="457200" algn="l" rtl="0" fontAlgn="base">
      <a:spcBef>
        <a:spcPct val="0"/>
      </a:spcBef>
      <a:spcAft>
        <a:spcPct val="0"/>
      </a:spcAft>
      <a:defRPr kern="1200">
        <a:solidFill>
          <a:srgbClr val="003459"/>
        </a:solidFill>
        <a:latin typeface="Arial" charset="0"/>
        <a:ea typeface="+mn-ea"/>
        <a:cs typeface="Arial" charset="0"/>
      </a:defRPr>
    </a:lvl2pPr>
    <a:lvl3pPr marL="914400" algn="l" rtl="0" fontAlgn="base">
      <a:spcBef>
        <a:spcPct val="0"/>
      </a:spcBef>
      <a:spcAft>
        <a:spcPct val="0"/>
      </a:spcAft>
      <a:defRPr kern="1200">
        <a:solidFill>
          <a:srgbClr val="003459"/>
        </a:solidFill>
        <a:latin typeface="Arial" charset="0"/>
        <a:ea typeface="+mn-ea"/>
        <a:cs typeface="Arial" charset="0"/>
      </a:defRPr>
    </a:lvl3pPr>
    <a:lvl4pPr marL="1371600" algn="l" rtl="0" fontAlgn="base">
      <a:spcBef>
        <a:spcPct val="0"/>
      </a:spcBef>
      <a:spcAft>
        <a:spcPct val="0"/>
      </a:spcAft>
      <a:defRPr kern="1200">
        <a:solidFill>
          <a:srgbClr val="003459"/>
        </a:solidFill>
        <a:latin typeface="Arial" charset="0"/>
        <a:ea typeface="+mn-ea"/>
        <a:cs typeface="Arial" charset="0"/>
      </a:defRPr>
    </a:lvl4pPr>
    <a:lvl5pPr marL="1828800" algn="l" rtl="0" fontAlgn="base">
      <a:spcBef>
        <a:spcPct val="0"/>
      </a:spcBef>
      <a:spcAft>
        <a:spcPct val="0"/>
      </a:spcAft>
      <a:defRPr kern="1200">
        <a:solidFill>
          <a:srgbClr val="003459"/>
        </a:solidFill>
        <a:latin typeface="Arial" charset="0"/>
        <a:ea typeface="+mn-ea"/>
        <a:cs typeface="Arial" charset="0"/>
      </a:defRPr>
    </a:lvl5pPr>
    <a:lvl6pPr marL="2286000" algn="l" defTabSz="914400" rtl="0" eaLnBrk="1" latinLnBrk="0" hangingPunct="1">
      <a:defRPr kern="1200">
        <a:solidFill>
          <a:srgbClr val="003459"/>
        </a:solidFill>
        <a:latin typeface="Arial" charset="0"/>
        <a:ea typeface="+mn-ea"/>
        <a:cs typeface="Arial" charset="0"/>
      </a:defRPr>
    </a:lvl6pPr>
    <a:lvl7pPr marL="2743200" algn="l" defTabSz="914400" rtl="0" eaLnBrk="1" latinLnBrk="0" hangingPunct="1">
      <a:defRPr kern="1200">
        <a:solidFill>
          <a:srgbClr val="003459"/>
        </a:solidFill>
        <a:latin typeface="Arial" charset="0"/>
        <a:ea typeface="+mn-ea"/>
        <a:cs typeface="Arial" charset="0"/>
      </a:defRPr>
    </a:lvl7pPr>
    <a:lvl8pPr marL="3200400" algn="l" defTabSz="914400" rtl="0" eaLnBrk="1" latinLnBrk="0" hangingPunct="1">
      <a:defRPr kern="1200">
        <a:solidFill>
          <a:srgbClr val="003459"/>
        </a:solidFill>
        <a:latin typeface="Arial" charset="0"/>
        <a:ea typeface="+mn-ea"/>
        <a:cs typeface="Arial" charset="0"/>
      </a:defRPr>
    </a:lvl8pPr>
    <a:lvl9pPr marL="3657600" algn="l" defTabSz="914400" rtl="0" eaLnBrk="1" latinLnBrk="0" hangingPunct="1">
      <a:defRPr kern="1200">
        <a:solidFill>
          <a:srgbClr val="003459"/>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6699"/>
    <a:srgbClr val="003459"/>
    <a:srgbClr val="0099CC"/>
    <a:srgbClr val="333399"/>
    <a:srgbClr val="3D5D84"/>
    <a:srgbClr val="FFFF00"/>
    <a:srgbClr val="FF0000"/>
  </p:clrMru>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ema Uygulanmış Stil 2 - Vurgu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ema Uygulanmış Stil 2 - Vurgu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8603FDC-E32A-4AB5-989C-0864C3EAD2B8}" styleName="Tema Uygulanmış Stil 2 - Vurgu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ema Uygulanmış Stil 2 - Vurgu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Koyu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Orta Stil 1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327F97BB-C833-4FB7-BDE5-3F7075034690}" styleName="Tema Uygulanmış Stil 2 - Vurgu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06799F8-075E-4A3A-A7F6-7FBC6576F1A4}" styleName="Tema Uygulanmış Stil 2 - Vurgu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053" autoAdjust="0"/>
    <p:restoredTop sz="99830" autoAdjust="0"/>
  </p:normalViewPr>
  <p:slideViewPr>
    <p:cSldViewPr snapToGrid="0">
      <p:cViewPr varScale="1">
        <p:scale>
          <a:sx n="74" d="100"/>
          <a:sy n="74" d="100"/>
        </p:scale>
        <p:origin x="-3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Kitap1"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hp\Desktop\4-a%20(SSK)\&#304;&#350;KAZASI,HASTALIK%20VE%20ANALIK%20&#304;STAT&#304;ST&#304;KLER&#304;\i&#351;kazas&#305;\2008%20&#304;&#350;KAZASI%2016_45.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style val="35"/>
  <c:clrMapOvr bg1="dk2" tx1="lt1" bg2="dk1" tx2="lt2" accent1="accent1" accent2="accent2" accent3="accent3" accent4="accent4" accent5="accent5" accent6="accent6" hlink="hlink" folHlink="folHlink"/>
  <c:chart>
    <c:title>
      <c:tx>
        <c:rich>
          <a:bodyPr/>
          <a:lstStyle/>
          <a:p>
            <a:pPr>
              <a:defRPr sz="2400"/>
            </a:pPr>
            <a:r>
              <a:rPr lang="tr-TR" sz="2400" dirty="0" smtClean="0"/>
              <a:t>2008- kaza sayılarının yaş gruplarına göre dağılımı</a:t>
            </a:r>
            <a:endParaRPr lang="en-US" sz="2400" dirty="0"/>
          </a:p>
        </c:rich>
      </c:tx>
    </c:title>
    <c:view3D>
      <c:rAngAx val="1"/>
    </c:view3D>
    <c:plotArea>
      <c:layout/>
      <c:bar3DChart>
        <c:barDir val="col"/>
        <c:grouping val="clustered"/>
        <c:ser>
          <c:idx val="0"/>
          <c:order val="0"/>
          <c:tx>
            <c:strRef>
              <c:f>Sayfa1!$K$34</c:f>
              <c:strCache>
                <c:ptCount val="1"/>
                <c:pt idx="0">
                  <c:v>KAZA SAYISI</c:v>
                </c:pt>
              </c:strCache>
            </c:strRef>
          </c:tx>
          <c:dLbls>
            <c:showVal val="1"/>
          </c:dLbls>
          <c:cat>
            <c:strRef>
              <c:f>Sayfa1!$J$35:$J$46</c:f>
              <c:strCache>
                <c:ptCount val="12"/>
                <c:pt idx="0">
                  <c:v>-14</c:v>
                </c:pt>
                <c:pt idx="1">
                  <c:v>15-17 </c:v>
                </c:pt>
                <c:pt idx="2">
                  <c:v>18-24 </c:v>
                </c:pt>
                <c:pt idx="3">
                  <c:v>25-29 </c:v>
                </c:pt>
                <c:pt idx="4">
                  <c:v>30-34 </c:v>
                </c:pt>
                <c:pt idx="5">
                  <c:v>35-39 </c:v>
                </c:pt>
                <c:pt idx="6">
                  <c:v>40-44 </c:v>
                </c:pt>
                <c:pt idx="7">
                  <c:v>45-49 </c:v>
                </c:pt>
                <c:pt idx="8">
                  <c:v>50-54 </c:v>
                </c:pt>
                <c:pt idx="9">
                  <c:v>55-59 </c:v>
                </c:pt>
                <c:pt idx="10">
                  <c:v>60-64 </c:v>
                </c:pt>
                <c:pt idx="11">
                  <c:v>65+ </c:v>
                </c:pt>
              </c:strCache>
            </c:strRef>
          </c:cat>
          <c:val>
            <c:numRef>
              <c:f>Sayfa1!$K$35:$K$46</c:f>
              <c:numCache>
                <c:formatCode>#,##0</c:formatCode>
                <c:ptCount val="12"/>
                <c:pt idx="0">
                  <c:v>1109</c:v>
                </c:pt>
                <c:pt idx="1">
                  <c:v>2936</c:v>
                </c:pt>
                <c:pt idx="2">
                  <c:v>23062</c:v>
                </c:pt>
                <c:pt idx="3">
                  <c:v>15831</c:v>
                </c:pt>
                <c:pt idx="4">
                  <c:v>12872</c:v>
                </c:pt>
                <c:pt idx="5">
                  <c:v>9308</c:v>
                </c:pt>
                <c:pt idx="6">
                  <c:v>5473</c:v>
                </c:pt>
                <c:pt idx="7">
                  <c:v>1762</c:v>
                </c:pt>
                <c:pt idx="8" formatCode="General">
                  <c:v>489</c:v>
                </c:pt>
                <c:pt idx="9" formatCode="General">
                  <c:v>87</c:v>
                </c:pt>
                <c:pt idx="10" formatCode="General">
                  <c:v>29</c:v>
                </c:pt>
                <c:pt idx="11" formatCode="General">
                  <c:v>5</c:v>
                </c:pt>
              </c:numCache>
            </c:numRef>
          </c:val>
        </c:ser>
        <c:shape val="box"/>
        <c:axId val="53564160"/>
        <c:axId val="53565696"/>
        <c:axId val="0"/>
      </c:bar3DChart>
      <c:catAx>
        <c:axId val="53564160"/>
        <c:scaling>
          <c:orientation val="minMax"/>
        </c:scaling>
        <c:axPos val="b"/>
        <c:tickLblPos val="nextTo"/>
        <c:crossAx val="53565696"/>
        <c:crosses val="autoZero"/>
        <c:auto val="1"/>
        <c:lblAlgn val="ctr"/>
        <c:lblOffset val="100"/>
      </c:catAx>
      <c:valAx>
        <c:axId val="53565696"/>
        <c:scaling>
          <c:orientation val="minMax"/>
        </c:scaling>
        <c:axPos val="l"/>
        <c:majorGridlines/>
        <c:numFmt formatCode="#,##0" sourceLinked="1"/>
        <c:tickLblPos val="nextTo"/>
        <c:crossAx val="53564160"/>
        <c:crosses val="autoZero"/>
        <c:crossBetween val="between"/>
      </c:valAx>
    </c:plotArea>
    <c:legend>
      <c:legendPos val="r"/>
    </c:legend>
    <c:plotVisOnly val="1"/>
  </c:chart>
  <c:spPr>
    <a:solidFill>
      <a:schemeClr val="tx1">
        <a:lumMod val="50000"/>
        <a:lumOff val="50000"/>
      </a:schemeClr>
    </a:solidFill>
  </c:spPr>
  <c:txPr>
    <a:bodyPr/>
    <a:lstStyle/>
    <a:p>
      <a:pPr>
        <a:defRPr>
          <a:solidFill>
            <a:schemeClr val="bg1"/>
          </a:solidFill>
        </a:defRPr>
      </a:pPr>
      <a:endParaRPr lang="tr-TR"/>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tr-TR"/>
  <c:roundedCorners val="1"/>
  <c:clrMapOvr bg1="dk2" tx1="lt1" bg2="dk1" tx2="lt2" accent1="accent1" accent2="accent2" accent3="accent3" accent4="accent4" accent5="accent5" accent6="accent6" hlink="hlink" folHlink="folHlink"/>
  <c:chart>
    <c:title>
      <c:tx>
        <c:rich>
          <a:bodyPr/>
          <a:lstStyle/>
          <a:p>
            <a:pPr algn="ctr">
              <a:defRPr sz="975" b="1" i="0" u="none" strike="noStrike" baseline="0">
                <a:solidFill>
                  <a:srgbClr val="000000"/>
                </a:solidFill>
                <a:latin typeface="Arial"/>
                <a:ea typeface="Arial"/>
                <a:cs typeface="Arial"/>
              </a:defRPr>
            </a:pPr>
            <a:r>
              <a:rPr lang="tr-TR" sz="975" b="1" i="0" strike="noStrike" dirty="0">
                <a:solidFill>
                  <a:srgbClr val="000000"/>
                </a:solidFill>
                <a:latin typeface="Arial"/>
                <a:cs typeface="Arial"/>
              </a:rPr>
              <a:t>           </a:t>
            </a:r>
            <a:r>
              <a:rPr lang="tr-TR" sz="1600" b="1" i="0" strike="noStrike" dirty="0">
                <a:solidFill>
                  <a:srgbClr val="000000"/>
                </a:solidFill>
                <a:latin typeface="Arial"/>
                <a:cs typeface="Arial"/>
              </a:rPr>
              <a:t>İş Kazası  Veya Meslek Hastalığı Sonucu Ölümlerin Yaş Gruplarına Göre </a:t>
            </a:r>
            <a:r>
              <a:rPr lang="tr-TR" sz="1600" b="1" i="0" strike="noStrike" dirty="0" smtClean="0">
                <a:solidFill>
                  <a:srgbClr val="000000"/>
                </a:solidFill>
                <a:latin typeface="Arial"/>
                <a:cs typeface="Arial"/>
              </a:rPr>
              <a:t>Dağılımı</a:t>
            </a:r>
            <a:endParaRPr lang="tr-TR" sz="1600" b="1" i="0" strike="noStrike" dirty="0">
              <a:solidFill>
                <a:srgbClr val="000000"/>
              </a:solidFill>
              <a:latin typeface="Arial"/>
              <a:cs typeface="Arial"/>
            </a:endParaRPr>
          </a:p>
        </c:rich>
      </c:tx>
      <c:layout>
        <c:manualLayout>
          <c:xMode val="edge"/>
          <c:yMode val="edge"/>
          <c:x val="0.12033984124077513"/>
          <c:y val="4.1159420289855066E-2"/>
        </c:manualLayout>
      </c:layout>
      <c:spPr>
        <a:noFill/>
        <a:ln w="25400">
          <a:noFill/>
        </a:ln>
      </c:spPr>
    </c:title>
    <c:plotArea>
      <c:layout>
        <c:manualLayout>
          <c:layoutTarget val="inner"/>
          <c:xMode val="edge"/>
          <c:yMode val="edge"/>
          <c:x val="8.527141004746551E-2"/>
          <c:y val="0.14260869565217391"/>
          <c:w val="0.88704414867558645"/>
          <c:h val="0.7443478260869566"/>
        </c:manualLayout>
      </c:layout>
      <c:barChart>
        <c:barDir val="col"/>
        <c:grouping val="clustered"/>
        <c:ser>
          <c:idx val="1"/>
          <c:order val="0"/>
          <c:tx>
            <c:strRef>
              <c:f>'TABLO38- grafik4'!$B$12</c:f>
              <c:strCache>
                <c:ptCount val="1"/>
                <c:pt idx="0">
                  <c:v>2008</c:v>
                </c:pt>
              </c:strCache>
            </c:strRef>
          </c:tx>
          <c:spPr>
            <a:gradFill rotWithShape="0">
              <a:gsLst>
                <a:gs pos="0">
                  <a:srgbClr val="802060"/>
                </a:gs>
                <a:gs pos="100000">
                  <a:srgbClr val="802060">
                    <a:gamma/>
                    <a:shade val="46275"/>
                    <a:invGamma/>
                  </a:srgbClr>
                </a:gs>
              </a:gsLst>
              <a:lin ang="0" scaled="1"/>
            </a:gradFill>
            <a:ln w="12700">
              <a:solidFill>
                <a:srgbClr val="000000"/>
              </a:solidFill>
              <a:prstDash val="solid"/>
            </a:ln>
          </c:spPr>
          <c:dLbls>
            <c:dLbl>
              <c:idx val="2"/>
              <c:layout>
                <c:manualLayout>
                  <c:x val="2.9384754957751877E-3"/>
                  <c:y val="-1.7330085420605101E-2"/>
                </c:manualLayout>
              </c:layout>
              <c:showVal val="1"/>
            </c:dLbl>
            <c:spPr>
              <a:noFill/>
              <a:ln w="25400">
                <a:noFill/>
              </a:ln>
            </c:spPr>
            <c:txPr>
              <a:bodyPr/>
              <a:lstStyle/>
              <a:p>
                <a:pPr>
                  <a:defRPr sz="1200" b="0" i="0" u="none" strike="noStrike" baseline="0">
                    <a:solidFill>
                      <a:srgbClr val="000000"/>
                    </a:solidFill>
                    <a:latin typeface="Arial"/>
                    <a:ea typeface="Arial"/>
                    <a:cs typeface="Arial"/>
                  </a:defRPr>
                </a:pPr>
                <a:endParaRPr lang="tr-TR"/>
              </a:p>
            </c:txPr>
            <c:showVal val="1"/>
          </c:dLbls>
          <c:cat>
            <c:strRef>
              <c:f>'TABLO38- grafik4'!$A$13:$A$24</c:f>
              <c:strCache>
                <c:ptCount val="12"/>
                <c:pt idx="0">
                  <c:v>-14</c:v>
                </c:pt>
                <c:pt idx="1">
                  <c:v>15-17</c:v>
                </c:pt>
                <c:pt idx="2">
                  <c:v>18-24</c:v>
                </c:pt>
                <c:pt idx="3">
                  <c:v>25-29</c:v>
                </c:pt>
                <c:pt idx="4">
                  <c:v>30-34</c:v>
                </c:pt>
                <c:pt idx="5">
                  <c:v>35-39</c:v>
                </c:pt>
                <c:pt idx="6">
                  <c:v>40-44</c:v>
                </c:pt>
                <c:pt idx="7">
                  <c:v>45-49</c:v>
                </c:pt>
                <c:pt idx="8">
                  <c:v>50-54</c:v>
                </c:pt>
                <c:pt idx="9">
                  <c:v>55-59</c:v>
                </c:pt>
                <c:pt idx="10">
                  <c:v>60-64</c:v>
                </c:pt>
                <c:pt idx="11">
                  <c:v>65+</c:v>
                </c:pt>
              </c:strCache>
            </c:strRef>
          </c:cat>
          <c:val>
            <c:numRef>
              <c:f>'TABLO38- grafik4'!$B$13:$B$24</c:f>
              <c:numCache>
                <c:formatCode>0</c:formatCode>
                <c:ptCount val="12"/>
                <c:pt idx="0">
                  <c:v>0</c:v>
                </c:pt>
                <c:pt idx="1">
                  <c:v>4</c:v>
                </c:pt>
                <c:pt idx="2">
                  <c:v>93</c:v>
                </c:pt>
                <c:pt idx="3">
                  <c:v>165</c:v>
                </c:pt>
                <c:pt idx="4">
                  <c:v>144</c:v>
                </c:pt>
                <c:pt idx="5">
                  <c:v>149</c:v>
                </c:pt>
                <c:pt idx="6">
                  <c:v>116</c:v>
                </c:pt>
                <c:pt idx="7">
                  <c:v>90</c:v>
                </c:pt>
                <c:pt idx="8">
                  <c:v>60</c:v>
                </c:pt>
                <c:pt idx="9">
                  <c:v>25</c:v>
                </c:pt>
                <c:pt idx="10">
                  <c:v>9</c:v>
                </c:pt>
                <c:pt idx="11">
                  <c:v>11</c:v>
                </c:pt>
              </c:numCache>
            </c:numRef>
          </c:val>
        </c:ser>
        <c:dLbls>
          <c:showVal val="1"/>
        </c:dLbls>
        <c:axId val="53652096"/>
        <c:axId val="53728000"/>
      </c:barChart>
      <c:catAx>
        <c:axId val="53652096"/>
        <c:scaling>
          <c:orientation val="minMax"/>
        </c:scaling>
        <c:axPos val="b"/>
        <c:title>
          <c:tx>
            <c:rich>
              <a:bodyPr/>
              <a:lstStyle/>
              <a:p>
                <a:pPr>
                  <a:defRPr sz="1000" b="1" i="0" u="none" strike="noStrike" baseline="0">
                    <a:solidFill>
                      <a:srgbClr val="000000"/>
                    </a:solidFill>
                    <a:latin typeface="Arial"/>
                    <a:ea typeface="Arial"/>
                    <a:cs typeface="Arial"/>
                  </a:defRPr>
                </a:pPr>
                <a:r>
                  <a:rPr lang="tr-TR" sz="1000" b="1" i="0" strike="noStrike" dirty="0">
                    <a:solidFill>
                      <a:srgbClr val="000000"/>
                    </a:solidFill>
                    <a:latin typeface="Arial"/>
                    <a:cs typeface="Arial"/>
                  </a:rPr>
                  <a:t>YAŞ </a:t>
                </a:r>
                <a:r>
                  <a:rPr lang="tr-TR" sz="1000" b="1" i="0" strike="noStrike" dirty="0" smtClean="0">
                    <a:solidFill>
                      <a:srgbClr val="000000"/>
                    </a:solidFill>
                    <a:latin typeface="Arial"/>
                    <a:cs typeface="Arial"/>
                  </a:rPr>
                  <a:t>GRUPLARI</a:t>
                </a:r>
                <a:endParaRPr lang="tr-TR" sz="1000" b="1" i="0" strike="noStrike" dirty="0">
                  <a:solidFill>
                    <a:srgbClr val="000000"/>
                  </a:solidFill>
                  <a:latin typeface="Arial"/>
                  <a:cs typeface="Arial"/>
                </a:endParaRPr>
              </a:p>
            </c:rich>
          </c:tx>
          <c:layout>
            <c:manualLayout>
              <c:xMode val="edge"/>
              <c:yMode val="edge"/>
              <c:x val="0.45210169253874799"/>
              <c:y val="0.93388248325795742"/>
            </c:manualLayout>
          </c:layout>
          <c:spPr>
            <a:noFill/>
            <a:ln w="25400">
              <a:noFill/>
            </a:ln>
          </c:spPr>
        </c:title>
        <c:numFmt formatCode="0" sourceLinked="1"/>
        <c:tickLblPos val="nextTo"/>
        <c:spPr>
          <a:ln w="3175">
            <a:solidFill>
              <a:srgbClr val="000000"/>
            </a:solidFill>
            <a:prstDash val="solid"/>
          </a:ln>
        </c:spPr>
        <c:txPr>
          <a:bodyPr rot="0" vert="horz"/>
          <a:lstStyle/>
          <a:p>
            <a:pPr>
              <a:defRPr sz="1050" b="1" i="0" u="none" strike="noStrike" baseline="0">
                <a:solidFill>
                  <a:srgbClr val="000000"/>
                </a:solidFill>
                <a:latin typeface="Arial"/>
                <a:ea typeface="Arial"/>
                <a:cs typeface="Arial"/>
              </a:defRPr>
            </a:pPr>
            <a:endParaRPr lang="tr-TR"/>
          </a:p>
        </c:txPr>
        <c:crossAx val="53728000"/>
        <c:crosses val="autoZero"/>
        <c:auto val="1"/>
        <c:lblAlgn val="ctr"/>
        <c:lblOffset val="100"/>
        <c:tickLblSkip val="1"/>
        <c:tickMarkSkip val="1"/>
      </c:catAx>
      <c:valAx>
        <c:axId val="53728000"/>
        <c:scaling>
          <c:orientation val="minMax"/>
        </c:scaling>
        <c:axPos val="l"/>
        <c:majorGridlines>
          <c:spPr>
            <a:ln w="3175">
              <a:solidFill>
                <a:srgbClr val="000000"/>
              </a:solidFill>
              <a:prstDash val="solid"/>
            </a:ln>
          </c:spPr>
        </c:majorGridlines>
        <c:title>
          <c:tx>
            <c:rich>
              <a:bodyPr/>
              <a:lstStyle/>
              <a:p>
                <a:pPr>
                  <a:defRPr sz="1200" b="1" i="0" u="none" strike="noStrike" baseline="0">
                    <a:solidFill>
                      <a:srgbClr val="000000"/>
                    </a:solidFill>
                    <a:latin typeface="Arial"/>
                    <a:ea typeface="Arial"/>
                    <a:cs typeface="Arial"/>
                  </a:defRPr>
                </a:pPr>
                <a:r>
                  <a:rPr lang="tr-TR" sz="1200" b="1" i="0" strike="noStrike" dirty="0">
                    <a:solidFill>
                      <a:srgbClr val="000000"/>
                    </a:solidFill>
                    <a:latin typeface="Arial"/>
                    <a:cs typeface="Arial"/>
                  </a:rPr>
                  <a:t>ÖLEN KİŞİ </a:t>
                </a:r>
                <a:r>
                  <a:rPr lang="tr-TR" sz="1200" b="1" i="0" strike="noStrike" dirty="0" smtClean="0">
                    <a:solidFill>
                      <a:srgbClr val="000000"/>
                    </a:solidFill>
                    <a:latin typeface="Arial"/>
                    <a:cs typeface="Arial"/>
                  </a:rPr>
                  <a:t>SAYISI</a:t>
                </a:r>
                <a:endParaRPr lang="tr-TR" sz="1200" b="0" i="0" strike="noStrike" dirty="0">
                  <a:solidFill>
                    <a:srgbClr val="000000"/>
                  </a:solidFill>
                  <a:latin typeface="Arial"/>
                  <a:cs typeface="Arial"/>
                </a:endParaRPr>
              </a:p>
            </c:rich>
          </c:tx>
          <c:layout>
            <c:manualLayout>
              <c:xMode val="edge"/>
              <c:yMode val="edge"/>
              <c:x val="5.5371045485367205E-3"/>
              <c:y val="0.35304347826087135"/>
            </c:manualLayout>
          </c:layout>
          <c:spPr>
            <a:noFill/>
            <a:ln w="25400">
              <a:noFill/>
            </a:ln>
          </c:spPr>
        </c:title>
        <c:numFmt formatCode="0" sourceLinked="1"/>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tr-TR"/>
          </a:p>
        </c:txPr>
        <c:crossAx val="53652096"/>
        <c:crosses val="autoZero"/>
        <c:crossBetween val="between"/>
      </c:valAx>
      <c:spPr>
        <a:gradFill rotWithShape="0">
          <a:gsLst>
            <a:gs pos="0">
              <a:srgbClr val="CC9CCC"/>
            </a:gs>
            <a:gs pos="100000">
              <a:srgbClr val="FFFFFF"/>
            </a:gs>
          </a:gsLst>
          <a:lin ang="2700000" scaled="1"/>
        </a:gradFill>
        <a:ln w="12700">
          <a:solidFill>
            <a:srgbClr val="E3E3E3"/>
          </a:solidFill>
          <a:prstDash val="solid"/>
        </a:ln>
      </c:spPr>
    </c:plotArea>
    <c:legend>
      <c:legendPos val="r"/>
      <c:legendEntry>
        <c:idx val="0"/>
        <c:txPr>
          <a:bodyPr/>
          <a:lstStyle/>
          <a:p>
            <a:pPr>
              <a:defRPr sz="1100" b="0" i="0" u="none" strike="noStrike" baseline="0">
                <a:solidFill>
                  <a:srgbClr val="000000"/>
                </a:solidFill>
                <a:latin typeface="Arial"/>
                <a:ea typeface="Arial"/>
                <a:cs typeface="Arial"/>
              </a:defRPr>
            </a:pPr>
            <a:endParaRPr lang="tr-TR"/>
          </a:p>
        </c:txPr>
      </c:legendEntry>
      <c:layout>
        <c:manualLayout>
          <c:xMode val="edge"/>
          <c:yMode val="edge"/>
          <c:x val="5.5371045485367205E-3"/>
          <c:y val="0.95826086956521739"/>
          <c:w val="0.81063210590577617"/>
          <c:h val="3.6521739130434785E-2"/>
        </c:manualLayout>
      </c:layout>
      <c:spPr>
        <a:noFill/>
        <a:ln w="25400">
          <a:noFill/>
        </a:ln>
      </c:spPr>
      <c:txPr>
        <a:bodyPr/>
        <a:lstStyle/>
        <a:p>
          <a:pPr>
            <a:defRPr sz="920" b="0" i="0" u="none" strike="noStrike" baseline="0">
              <a:solidFill>
                <a:srgbClr val="000000"/>
              </a:solidFill>
              <a:latin typeface="Arial"/>
              <a:ea typeface="Arial"/>
              <a:cs typeface="Arial"/>
            </a:defRPr>
          </a:pPr>
          <a:endParaRPr lang="tr-TR"/>
        </a:p>
      </c:txPr>
    </c:legend>
    <c:plotVisOnly val="1"/>
    <c:dispBlanksAs val="gap"/>
  </c:chart>
  <c:spPr>
    <a:gradFill rotWithShape="0">
      <a:gsLst>
        <a:gs pos="0">
          <a:srgbClr val="FFFFFF"/>
        </a:gs>
        <a:gs pos="7001">
          <a:srgbClr val="E6E6E6"/>
        </a:gs>
        <a:gs pos="32001">
          <a:srgbClr val="7D8496"/>
        </a:gs>
        <a:gs pos="47000">
          <a:srgbClr val="E6E6E6"/>
        </a:gs>
        <a:gs pos="85001">
          <a:srgbClr val="7D8496"/>
        </a:gs>
        <a:gs pos="100000">
          <a:srgbClr val="E6E6E6"/>
        </a:gs>
      </a:gsLst>
      <a:lin ang="2700000" scaled="1"/>
    </a:gradFill>
    <a:ln w="38100">
      <a:solidFill>
        <a:srgbClr val="000000"/>
      </a:solidFill>
      <a:prstDash val="solid"/>
    </a:ln>
    <a:effectLst>
      <a:outerShdw dist="35921" dir="2700000" algn="br">
        <a:srgbClr val="000000"/>
      </a:outerShdw>
    </a:effectLst>
  </c:spPr>
  <c:txPr>
    <a:bodyPr/>
    <a:lstStyle/>
    <a:p>
      <a:pPr>
        <a:defRPr sz="2425" b="0" i="0" u="none" strike="noStrike" baseline="0">
          <a:solidFill>
            <a:srgbClr val="000000"/>
          </a:solidFill>
          <a:latin typeface="Arial"/>
          <a:ea typeface="Arial"/>
          <a:cs typeface="Arial"/>
        </a:defRPr>
      </a:pPr>
      <a:endParaRPr lang="tr-TR"/>
    </a:p>
  </c:tx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0039" tIns="45020" rIns="90039" bIns="45020" numCol="1" anchor="t" anchorCtr="0" compatLnSpc="1">
            <a:prstTxWarp prst="textNoShape">
              <a:avLst/>
            </a:prstTxWarp>
          </a:bodyPr>
          <a:lstStyle>
            <a:lvl1pPr defTabSz="901572">
              <a:lnSpc>
                <a:spcPct val="100000"/>
              </a:lnSpc>
              <a:spcBef>
                <a:spcPct val="0"/>
              </a:spcBef>
              <a:buSzTx/>
              <a:buFontTx/>
              <a:buNone/>
              <a:defRPr sz="1200">
                <a:solidFill>
                  <a:schemeClr val="tx1"/>
                </a:solidFill>
                <a:latin typeface="Arial" pitchFamily="34" charset="0"/>
                <a:cs typeface="Arial" pitchFamily="34" charset="0"/>
              </a:defRPr>
            </a:lvl1pPr>
          </a:lstStyle>
          <a:p>
            <a:pPr>
              <a:defRPr/>
            </a:pPr>
            <a:endParaRPr lang="da-DK"/>
          </a:p>
        </p:txBody>
      </p:sp>
      <p:sp>
        <p:nvSpPr>
          <p:cNvPr id="3075" name="Rectangle 3"/>
          <p:cNvSpPr>
            <a:spLocks noGrp="1" noChangeArrowheads="1"/>
          </p:cNvSpPr>
          <p:nvPr>
            <p:ph type="dt" sz="quarter" idx="1"/>
          </p:nvPr>
        </p:nvSpPr>
        <p:spPr bwMode="auto">
          <a:xfrm>
            <a:off x="5437188" y="0"/>
            <a:ext cx="4162425" cy="365125"/>
          </a:xfrm>
          <a:prstGeom prst="rect">
            <a:avLst/>
          </a:prstGeom>
          <a:noFill/>
          <a:ln w="9525">
            <a:noFill/>
            <a:miter lim="800000"/>
            <a:headEnd/>
            <a:tailEnd/>
          </a:ln>
          <a:effectLst/>
        </p:spPr>
        <p:txBody>
          <a:bodyPr vert="horz" wrap="square" lIns="90039" tIns="45020" rIns="90039" bIns="45020" numCol="1" anchor="t" anchorCtr="0" compatLnSpc="1">
            <a:prstTxWarp prst="textNoShape">
              <a:avLst/>
            </a:prstTxWarp>
          </a:bodyPr>
          <a:lstStyle>
            <a:lvl1pPr algn="r" defTabSz="901572">
              <a:lnSpc>
                <a:spcPct val="100000"/>
              </a:lnSpc>
              <a:spcBef>
                <a:spcPct val="0"/>
              </a:spcBef>
              <a:buSzTx/>
              <a:buFontTx/>
              <a:buNone/>
              <a:defRPr sz="1200">
                <a:solidFill>
                  <a:schemeClr val="tx1"/>
                </a:solidFill>
                <a:latin typeface="Arial" pitchFamily="34" charset="0"/>
                <a:cs typeface="Arial" pitchFamily="34" charset="0"/>
              </a:defRPr>
            </a:lvl1pPr>
          </a:lstStyle>
          <a:p>
            <a:pPr>
              <a:defRPr/>
            </a:pPr>
            <a:endParaRPr lang="da-DK"/>
          </a:p>
        </p:txBody>
      </p:sp>
      <p:sp>
        <p:nvSpPr>
          <p:cNvPr id="3076" name="Rectangle 4"/>
          <p:cNvSpPr>
            <a:spLocks noGrp="1" noChangeArrowheads="1"/>
          </p:cNvSpPr>
          <p:nvPr>
            <p:ph type="ftr" sz="quarter" idx="2"/>
          </p:nvPr>
        </p:nvSpPr>
        <p:spPr bwMode="auto">
          <a:xfrm>
            <a:off x="0" y="6948488"/>
            <a:ext cx="4160838" cy="365125"/>
          </a:xfrm>
          <a:prstGeom prst="rect">
            <a:avLst/>
          </a:prstGeom>
          <a:noFill/>
          <a:ln w="9525">
            <a:noFill/>
            <a:miter lim="800000"/>
            <a:headEnd/>
            <a:tailEnd/>
          </a:ln>
          <a:effectLst/>
        </p:spPr>
        <p:txBody>
          <a:bodyPr vert="horz" wrap="square" lIns="90039" tIns="45020" rIns="90039" bIns="45020" numCol="1" anchor="b" anchorCtr="0" compatLnSpc="1">
            <a:prstTxWarp prst="textNoShape">
              <a:avLst/>
            </a:prstTxWarp>
          </a:bodyPr>
          <a:lstStyle>
            <a:lvl1pPr defTabSz="901572">
              <a:lnSpc>
                <a:spcPct val="100000"/>
              </a:lnSpc>
              <a:spcBef>
                <a:spcPct val="0"/>
              </a:spcBef>
              <a:buSzTx/>
              <a:buFontTx/>
              <a:buNone/>
              <a:defRPr sz="1200">
                <a:solidFill>
                  <a:schemeClr val="tx1"/>
                </a:solidFill>
                <a:latin typeface="Arial" pitchFamily="34" charset="0"/>
                <a:cs typeface="Arial" pitchFamily="34" charset="0"/>
              </a:defRPr>
            </a:lvl1pPr>
          </a:lstStyle>
          <a:p>
            <a:pPr>
              <a:defRPr/>
            </a:pPr>
            <a:endParaRPr lang="da-DK"/>
          </a:p>
        </p:txBody>
      </p:sp>
      <p:sp>
        <p:nvSpPr>
          <p:cNvPr id="3077" name="Rectangle 5"/>
          <p:cNvSpPr>
            <a:spLocks noGrp="1" noChangeArrowheads="1"/>
          </p:cNvSpPr>
          <p:nvPr>
            <p:ph type="sldNum" sz="quarter" idx="3"/>
          </p:nvPr>
        </p:nvSpPr>
        <p:spPr bwMode="auto">
          <a:xfrm>
            <a:off x="5437188" y="6948488"/>
            <a:ext cx="4162425" cy="365125"/>
          </a:xfrm>
          <a:prstGeom prst="rect">
            <a:avLst/>
          </a:prstGeom>
          <a:noFill/>
          <a:ln w="9525">
            <a:noFill/>
            <a:miter lim="800000"/>
            <a:headEnd/>
            <a:tailEnd/>
          </a:ln>
          <a:effectLst/>
        </p:spPr>
        <p:txBody>
          <a:bodyPr vert="horz" wrap="square" lIns="90039" tIns="45020" rIns="90039" bIns="45020" numCol="1" anchor="b" anchorCtr="0" compatLnSpc="1">
            <a:prstTxWarp prst="textNoShape">
              <a:avLst/>
            </a:prstTxWarp>
          </a:bodyPr>
          <a:lstStyle>
            <a:lvl1pPr algn="r" defTabSz="901572">
              <a:lnSpc>
                <a:spcPct val="100000"/>
              </a:lnSpc>
              <a:spcBef>
                <a:spcPct val="0"/>
              </a:spcBef>
              <a:buSzTx/>
              <a:buFontTx/>
              <a:buNone/>
              <a:defRPr sz="1200">
                <a:solidFill>
                  <a:schemeClr val="tx1"/>
                </a:solidFill>
                <a:latin typeface="Arial" pitchFamily="34" charset="0"/>
                <a:cs typeface="Arial" pitchFamily="34" charset="0"/>
              </a:defRPr>
            </a:lvl1pPr>
          </a:lstStyle>
          <a:p>
            <a:pPr>
              <a:defRPr/>
            </a:pPr>
            <a:fld id="{7FB1E055-5FED-4D72-850B-6D72081B2809}" type="slidenum">
              <a:rPr lang="da-DK"/>
              <a:pPr>
                <a:defRPr/>
              </a:pPr>
              <a:t>‹#›</a:t>
            </a:fld>
            <a:endParaRPr lang="da-DK"/>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4"/>
          <p:cNvSpPr>
            <a:spLocks noGrp="1" noRot="1" noChangeAspect="1" noChangeArrowheads="1" noTextEdit="1"/>
          </p:cNvSpPr>
          <p:nvPr>
            <p:ph type="sldImg" idx="2"/>
          </p:nvPr>
        </p:nvSpPr>
        <p:spPr bwMode="auto">
          <a:xfrm>
            <a:off x="4763" y="963613"/>
            <a:ext cx="6842125" cy="51323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72288" y="963613"/>
            <a:ext cx="2482850" cy="3290887"/>
          </a:xfrm>
          <a:prstGeom prst="rect">
            <a:avLst/>
          </a:prstGeom>
          <a:noFill/>
          <a:ln w="9525">
            <a:noFill/>
            <a:miter lim="800000"/>
            <a:headEnd/>
            <a:tailEnd/>
          </a:ln>
          <a:effectLst/>
        </p:spPr>
        <p:txBody>
          <a:bodyPr vert="horz" wrap="square" lIns="90039" tIns="45020" rIns="90039" bIns="45020" numCol="1" anchor="t" anchorCtr="0" compatLnSpc="1">
            <a:prstTxWarp prst="textNoShape">
              <a:avLst/>
            </a:prstTxWarp>
          </a:bodyPr>
          <a:lstStyle/>
          <a:p>
            <a:pPr lvl="0"/>
            <a:r>
              <a:rPr lang="en-US" noProof="0" smtClean="0"/>
              <a:t>Klik for at redigere teksttypografierne i masteren</a:t>
            </a:r>
          </a:p>
        </p:txBody>
      </p:sp>
      <p:sp>
        <p:nvSpPr>
          <p:cNvPr id="4103" name="Rectangle 7"/>
          <p:cNvSpPr>
            <a:spLocks noGrp="1" noChangeArrowheads="1"/>
          </p:cNvSpPr>
          <p:nvPr>
            <p:ph type="sldNum" sz="quarter" idx="5"/>
          </p:nvPr>
        </p:nvSpPr>
        <p:spPr bwMode="auto">
          <a:xfrm>
            <a:off x="7197725" y="5546725"/>
            <a:ext cx="1884363" cy="365125"/>
          </a:xfrm>
          <a:prstGeom prst="rect">
            <a:avLst/>
          </a:prstGeom>
          <a:noFill/>
          <a:ln w="9525">
            <a:noFill/>
            <a:miter lim="800000"/>
            <a:headEnd/>
            <a:tailEnd/>
          </a:ln>
          <a:effectLst/>
        </p:spPr>
        <p:txBody>
          <a:bodyPr vert="horz" wrap="square" lIns="90039" tIns="45020" rIns="90039" bIns="45020" numCol="1" anchor="b" anchorCtr="0" compatLnSpc="1">
            <a:prstTxWarp prst="textNoShape">
              <a:avLst/>
            </a:prstTxWarp>
          </a:bodyPr>
          <a:lstStyle>
            <a:lvl1pPr algn="r" defTabSz="901572">
              <a:lnSpc>
                <a:spcPct val="100000"/>
              </a:lnSpc>
              <a:spcBef>
                <a:spcPct val="0"/>
              </a:spcBef>
              <a:buSzTx/>
              <a:buFontTx/>
              <a:buNone/>
              <a:defRPr sz="1600" b="1">
                <a:solidFill>
                  <a:schemeClr val="tx1"/>
                </a:solidFill>
                <a:latin typeface="Arial" pitchFamily="34" charset="0"/>
                <a:cs typeface="Arial" pitchFamily="34" charset="0"/>
              </a:defRPr>
            </a:lvl1pPr>
          </a:lstStyle>
          <a:p>
            <a:pPr>
              <a:defRPr/>
            </a:pPr>
            <a:fld id="{6428D670-5DB0-4478-8C59-E66F2E61C04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pPr defTabSz="908050"/>
            <a:fld id="{16149747-E67E-478A-9863-734129EAD970}" type="slidenum">
              <a:rPr lang="da-DK" smtClean="0">
                <a:latin typeface="Arial" charset="0"/>
                <a:cs typeface="Arial" charset="0"/>
              </a:rPr>
              <a:pPr defTabSz="908050"/>
              <a:t>1</a:t>
            </a:fld>
            <a:endParaRPr lang="da-DK" smtClean="0">
              <a:latin typeface="Arial" charset="0"/>
              <a:cs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da-DK"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4" name="Picture 9" descr="Startside-29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5"/>
          <p:cNvPicPr>
            <a:picLocks noChangeAspect="1" noChangeArrowheads="1"/>
          </p:cNvPicPr>
          <p:nvPr userDrawn="1"/>
        </p:nvPicPr>
        <p:blipFill>
          <a:blip r:embed="rId3"/>
          <a:srcRect/>
          <a:stretch>
            <a:fillRect/>
          </a:stretch>
        </p:blipFill>
        <p:spPr bwMode="auto">
          <a:xfrm>
            <a:off x="3255963" y="1598613"/>
            <a:ext cx="2524125" cy="2700337"/>
          </a:xfrm>
          <a:prstGeom prst="rect">
            <a:avLst/>
          </a:prstGeom>
          <a:noFill/>
          <a:ln w="9525">
            <a:noFill/>
            <a:miter lim="800000"/>
            <a:headEnd/>
            <a:tailEnd/>
          </a:ln>
        </p:spPr>
      </p:pic>
      <p:sp>
        <p:nvSpPr>
          <p:cNvPr id="1192962" name="Rectangle 2"/>
          <p:cNvSpPr>
            <a:spLocks noGrp="1" noChangeArrowheads="1"/>
          </p:cNvSpPr>
          <p:nvPr>
            <p:ph type="ctrTitle"/>
          </p:nvPr>
        </p:nvSpPr>
        <p:spPr>
          <a:xfrm>
            <a:off x="373063" y="3975100"/>
            <a:ext cx="8420100" cy="531813"/>
          </a:xfrm>
        </p:spPr>
        <p:txBody>
          <a:bodyPr/>
          <a:lstStyle>
            <a:lvl1pPr algn="ctr">
              <a:defRPr/>
            </a:lvl1pPr>
          </a:lstStyle>
          <a:p>
            <a:r>
              <a:rPr lang="en-US" smtClean="0"/>
              <a:t>Click to edit Master title style</a:t>
            </a:r>
            <a:endParaRPr lang="en-GB"/>
          </a:p>
        </p:txBody>
      </p:sp>
      <p:sp>
        <p:nvSpPr>
          <p:cNvPr id="1192963" name="Rectangle 3"/>
          <p:cNvSpPr>
            <a:spLocks noGrp="1" noChangeArrowheads="1"/>
          </p:cNvSpPr>
          <p:nvPr>
            <p:ph type="subTitle" idx="1"/>
          </p:nvPr>
        </p:nvSpPr>
        <p:spPr>
          <a:xfrm>
            <a:off x="1125538" y="4695825"/>
            <a:ext cx="6934200" cy="696913"/>
          </a:xfrm>
        </p:spPr>
        <p:txBody>
          <a:bodyPr/>
          <a:lstStyle>
            <a:lvl1pPr marL="0" indent="0" algn="ctr">
              <a:buFont typeface="Wingdings" pitchFamily="2" charset="2"/>
              <a:buNone/>
              <a:defRPr/>
            </a:lvl1pPr>
          </a:lstStyle>
          <a:p>
            <a:r>
              <a:rPr lang="en-US" smtClean="0"/>
              <a:t>Click to edit Master subtitle style</a:t>
            </a:r>
            <a:endParaRPr lang="en-GB"/>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sldNum" sz="quarter" idx="10"/>
          </p:nvPr>
        </p:nvSpPr>
        <p:spPr>
          <a:ln/>
        </p:spPr>
        <p:txBody>
          <a:bodyPr/>
          <a:lstStyle>
            <a:lvl1pPr>
              <a:defRPr/>
            </a:lvl1pPr>
          </a:lstStyle>
          <a:p>
            <a:pPr>
              <a:defRPr/>
            </a:pPr>
            <a:fld id="{AF1E7006-C360-42C9-BA54-F9E6D98EB431}" type="slidenum">
              <a:rPr lang="en-GB"/>
              <a:pPr>
                <a:defRPr/>
              </a:pPr>
              <a:t>‹#›</a:t>
            </a:fld>
            <a:endParaRPr lang="en-GB" dirty="0"/>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03988" y="0"/>
            <a:ext cx="2051050" cy="5975350"/>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350838" y="0"/>
            <a:ext cx="6000750" cy="5975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sldNum" sz="quarter" idx="10"/>
          </p:nvPr>
        </p:nvSpPr>
        <p:spPr>
          <a:ln/>
        </p:spPr>
        <p:txBody>
          <a:bodyPr/>
          <a:lstStyle>
            <a:lvl1pPr>
              <a:defRPr/>
            </a:lvl1pPr>
          </a:lstStyle>
          <a:p>
            <a:pPr>
              <a:defRPr/>
            </a:pPr>
            <a:fld id="{4B15A176-1A38-4FB1-A4F3-D0AD9411DE43}" type="slidenum">
              <a:rPr lang="en-GB"/>
              <a:pPr>
                <a:defRPr/>
              </a:pPr>
              <a:t>‹#›</a:t>
            </a:fld>
            <a:endParaRPr lang="en-GB" dirty="0"/>
          </a:p>
        </p:txBody>
      </p:sp>
    </p:spTree>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tx2"/>
        </a:solidFill>
        <a:effectLst/>
      </p:bgPr>
    </p:bg>
    <p:spTree>
      <p:nvGrpSpPr>
        <p:cNvPr id="1" name=""/>
        <p:cNvGrpSpPr/>
        <p:nvPr/>
      </p:nvGrpSpPr>
      <p:grpSpPr>
        <a:xfrm>
          <a:off x="0" y="0"/>
          <a:ext cx="0" cy="0"/>
          <a:chOff x="0" y="0"/>
          <a:chExt cx="0" cy="0"/>
        </a:xfrm>
      </p:grpSpPr>
      <p:pic>
        <p:nvPicPr>
          <p:cNvPr id="4" name="Picture 2" descr="Startside-29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6"/>
          <p:cNvPicPr>
            <a:picLocks noChangeAspect="1" noChangeArrowheads="1"/>
          </p:cNvPicPr>
          <p:nvPr userDrawn="1"/>
        </p:nvPicPr>
        <p:blipFill>
          <a:blip r:embed="rId3"/>
          <a:srcRect/>
          <a:stretch>
            <a:fillRect/>
          </a:stretch>
        </p:blipFill>
        <p:spPr bwMode="auto">
          <a:xfrm>
            <a:off x="3255963" y="1598613"/>
            <a:ext cx="2524125" cy="2700337"/>
          </a:xfrm>
          <a:prstGeom prst="rect">
            <a:avLst/>
          </a:prstGeom>
          <a:noFill/>
          <a:ln w="9525">
            <a:noFill/>
            <a:miter lim="800000"/>
            <a:headEnd/>
            <a:tailEnd/>
          </a:ln>
        </p:spPr>
      </p:pic>
      <p:sp>
        <p:nvSpPr>
          <p:cNvPr id="5123" name="Rectangle 3"/>
          <p:cNvSpPr>
            <a:spLocks noGrp="1" noChangeArrowheads="1"/>
          </p:cNvSpPr>
          <p:nvPr>
            <p:ph type="ctrTitle"/>
          </p:nvPr>
        </p:nvSpPr>
        <p:spPr>
          <a:xfrm>
            <a:off x="373063" y="3975100"/>
            <a:ext cx="8420100" cy="531813"/>
          </a:xfrm>
        </p:spPr>
        <p:txBody>
          <a:bodyPr/>
          <a:lstStyle>
            <a:lvl1pPr algn="ctr">
              <a:defRPr/>
            </a:lvl1pPr>
          </a:lstStyle>
          <a:p>
            <a:r>
              <a:rPr lang="tr-TR" smtClean="0"/>
              <a:t>Asıl başlık stili için tıklatın</a:t>
            </a:r>
            <a:endParaRPr lang="en-GB"/>
          </a:p>
        </p:txBody>
      </p:sp>
      <p:sp>
        <p:nvSpPr>
          <p:cNvPr id="5124" name="Rectangle 4"/>
          <p:cNvSpPr>
            <a:spLocks noGrp="1" noChangeArrowheads="1"/>
          </p:cNvSpPr>
          <p:nvPr>
            <p:ph type="subTitle" idx="1"/>
          </p:nvPr>
        </p:nvSpPr>
        <p:spPr>
          <a:xfrm>
            <a:off x="1125538" y="4695825"/>
            <a:ext cx="6934200" cy="696913"/>
          </a:xfrm>
        </p:spPr>
        <p:txBody>
          <a:bodyPr/>
          <a:lstStyle>
            <a:lvl1pPr marL="0" indent="0" algn="ctr">
              <a:buFont typeface="Wingdings" pitchFamily="2" charset="2"/>
              <a:buNone/>
              <a:defRPr/>
            </a:lvl1pPr>
          </a:lstStyle>
          <a:p>
            <a:r>
              <a:rPr lang="tr-TR" smtClean="0"/>
              <a:t>Asıl alt başlık stilini düzenlemek için tıklatın</a:t>
            </a:r>
            <a:endParaRPr lang="en-GB"/>
          </a:p>
        </p:txBody>
      </p:sp>
    </p:spTree>
  </p:cSld>
  <p:clrMapOvr>
    <a:masterClrMapping/>
  </p:clrMapOvr>
  <p:transition spd="med">
    <p:fade thruBlk="1"/>
  </p:transition>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sldNum" sz="quarter" idx="10"/>
          </p:nvPr>
        </p:nvSpPr>
        <p:spPr>
          <a:ln/>
        </p:spPr>
        <p:txBody>
          <a:bodyPr/>
          <a:lstStyle>
            <a:lvl1pPr>
              <a:defRPr/>
            </a:lvl1pPr>
          </a:lstStyle>
          <a:p>
            <a:pPr>
              <a:defRPr/>
            </a:pPr>
            <a:fld id="{C905D9B9-95EF-4261-8390-7D8AB7379180}" type="slidenum">
              <a:rPr lang="en-GB"/>
              <a:pPr>
                <a:defRPr/>
              </a:pPr>
              <a:t>‹#›</a:t>
            </a:fld>
            <a:endParaRPr lang="en-GB" dirty="0"/>
          </a:p>
        </p:txBody>
      </p:sp>
    </p:spTree>
  </p:cSld>
  <p:clrMapOvr>
    <a:masterClrMapping/>
  </p:clrMapOvr>
  <p:transition spd="med">
    <p:fade thruBlk="1"/>
  </p:transition>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5"/>
          <p:cNvSpPr>
            <a:spLocks noGrp="1" noChangeArrowheads="1"/>
          </p:cNvSpPr>
          <p:nvPr>
            <p:ph type="sldNum" sz="quarter" idx="10"/>
          </p:nvPr>
        </p:nvSpPr>
        <p:spPr>
          <a:ln/>
        </p:spPr>
        <p:txBody>
          <a:bodyPr/>
          <a:lstStyle>
            <a:lvl1pPr>
              <a:defRPr/>
            </a:lvl1pPr>
          </a:lstStyle>
          <a:p>
            <a:pPr>
              <a:defRPr/>
            </a:pPr>
            <a:fld id="{79EF3F31-2A0E-4BE3-8949-F6957A49D0DE}" type="slidenum">
              <a:rPr lang="en-GB"/>
              <a:pPr>
                <a:defRPr/>
              </a:pPr>
              <a:t>‹#›</a:t>
            </a:fld>
            <a:endParaRPr lang="en-GB" dirty="0"/>
          </a:p>
        </p:txBody>
      </p:sp>
    </p:spTree>
  </p:cSld>
  <p:clrMapOvr>
    <a:masterClrMapping/>
  </p:clrMapOvr>
  <p:transition spd="med">
    <p:fade thruBlk="1"/>
  </p:transition>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350838" y="1173163"/>
            <a:ext cx="4025900" cy="4802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529138" y="1173163"/>
            <a:ext cx="4025900" cy="4802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sldNum" sz="quarter" idx="10"/>
          </p:nvPr>
        </p:nvSpPr>
        <p:spPr>
          <a:ln/>
        </p:spPr>
        <p:txBody>
          <a:bodyPr/>
          <a:lstStyle>
            <a:lvl1pPr>
              <a:defRPr/>
            </a:lvl1pPr>
          </a:lstStyle>
          <a:p>
            <a:pPr>
              <a:defRPr/>
            </a:pPr>
            <a:fld id="{30821FFB-12FB-4D3C-B1DF-771DC5347814}" type="slidenum">
              <a:rPr lang="en-GB"/>
              <a:pPr>
                <a:defRPr/>
              </a:pPr>
              <a:t>‹#›</a:t>
            </a:fld>
            <a:endParaRPr lang="en-GB" dirty="0"/>
          </a:p>
        </p:txBody>
      </p:sp>
    </p:spTree>
  </p:cSld>
  <p:clrMapOvr>
    <a:masterClrMapping/>
  </p:clrMapOvr>
  <p:transition spd="med">
    <p:fade thruBlk="1"/>
  </p:transition>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sldNum" sz="quarter" idx="10"/>
          </p:nvPr>
        </p:nvSpPr>
        <p:spPr>
          <a:ln/>
        </p:spPr>
        <p:txBody>
          <a:bodyPr/>
          <a:lstStyle>
            <a:lvl1pPr>
              <a:defRPr/>
            </a:lvl1pPr>
          </a:lstStyle>
          <a:p>
            <a:pPr>
              <a:defRPr/>
            </a:pPr>
            <a:fld id="{FE77EFBF-DFCE-4BB0-8252-7B48F9E5F9F4}" type="slidenum">
              <a:rPr lang="en-GB"/>
              <a:pPr>
                <a:defRPr/>
              </a:pPr>
              <a:t>‹#›</a:t>
            </a:fld>
            <a:endParaRPr lang="en-GB" dirty="0"/>
          </a:p>
        </p:txBody>
      </p:sp>
    </p:spTree>
  </p:cSld>
  <p:clrMapOvr>
    <a:masterClrMapping/>
  </p:clrMapOvr>
  <p:transition spd="med">
    <p:fade thruBlk="1"/>
  </p:transition>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5"/>
          <p:cNvSpPr>
            <a:spLocks noGrp="1" noChangeArrowheads="1"/>
          </p:cNvSpPr>
          <p:nvPr>
            <p:ph type="sldNum" sz="quarter" idx="10"/>
          </p:nvPr>
        </p:nvSpPr>
        <p:spPr>
          <a:ln/>
        </p:spPr>
        <p:txBody>
          <a:bodyPr/>
          <a:lstStyle>
            <a:lvl1pPr>
              <a:defRPr/>
            </a:lvl1pPr>
          </a:lstStyle>
          <a:p>
            <a:pPr>
              <a:defRPr/>
            </a:pPr>
            <a:fld id="{D10DF903-2CBE-437F-B88C-1B415E86A629}" type="slidenum">
              <a:rPr lang="en-GB"/>
              <a:pPr>
                <a:defRPr/>
              </a:pPr>
              <a:t>‹#›</a:t>
            </a:fld>
            <a:endParaRPr lang="en-GB" dirty="0"/>
          </a:p>
        </p:txBody>
      </p:sp>
    </p:spTree>
  </p:cSld>
  <p:clrMapOvr>
    <a:masterClrMapping/>
  </p:clrMapOvr>
  <p:transition spd="med">
    <p:fade thruBlk="1"/>
  </p:transition>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26B59272-4559-4580-8569-2585E752803C}" type="slidenum">
              <a:rPr lang="en-GB"/>
              <a:pPr>
                <a:defRPr/>
              </a:pPr>
              <a:t>‹#›</a:t>
            </a:fld>
            <a:endParaRPr lang="en-GB" dirty="0"/>
          </a:p>
        </p:txBody>
      </p:sp>
    </p:spTree>
  </p:cSld>
  <p:clrMapOvr>
    <a:masterClrMapping/>
  </p:clrMapOvr>
  <p:transition spd="med">
    <p:fade thruBlk="1"/>
  </p:transition>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sldNum" sz="quarter" idx="10"/>
          </p:nvPr>
        </p:nvSpPr>
        <p:spPr>
          <a:ln/>
        </p:spPr>
        <p:txBody>
          <a:bodyPr/>
          <a:lstStyle>
            <a:lvl1pPr>
              <a:defRPr/>
            </a:lvl1pPr>
          </a:lstStyle>
          <a:p>
            <a:pPr>
              <a:defRPr/>
            </a:pPr>
            <a:fld id="{75B25B0E-3947-41D5-8C17-26334048901F}" type="slidenum">
              <a:rPr lang="en-GB"/>
              <a:pPr>
                <a:defRPr/>
              </a:pPr>
              <a:t>‹#›</a:t>
            </a:fld>
            <a:endParaRPr lang="en-GB" dirty="0"/>
          </a:p>
        </p:txBody>
      </p:sp>
    </p:spTree>
  </p:cSld>
  <p:clrMapOvr>
    <a:masterClrMapping/>
  </p:clrMapOvr>
  <p:transition spd="med">
    <p:fade thruBlk="1"/>
  </p:transition>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sldNum" sz="quarter" idx="10"/>
          </p:nvPr>
        </p:nvSpPr>
        <p:spPr>
          <a:ln/>
        </p:spPr>
        <p:txBody>
          <a:bodyPr/>
          <a:lstStyle>
            <a:lvl1pPr>
              <a:defRPr/>
            </a:lvl1pPr>
          </a:lstStyle>
          <a:p>
            <a:pPr>
              <a:defRPr/>
            </a:pPr>
            <a:fld id="{A6322375-D520-480B-B185-91138764D05B}" type="slidenum">
              <a:rPr lang="en-GB"/>
              <a:pPr>
                <a:defRPr/>
              </a:pPr>
              <a:t>‹#›</a:t>
            </a:fld>
            <a:endParaRPr lang="en-GB" dirty="0"/>
          </a:p>
        </p:txBody>
      </p:sp>
    </p:spTree>
  </p:cSld>
  <p:clrMapOvr>
    <a:masterClrMapping/>
  </p:clrMapOvr>
  <p:transition spd="med">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sldNum" sz="quarter" idx="10"/>
          </p:nvPr>
        </p:nvSpPr>
        <p:spPr>
          <a:ln/>
        </p:spPr>
        <p:txBody>
          <a:bodyPr/>
          <a:lstStyle>
            <a:lvl1pPr>
              <a:defRPr/>
            </a:lvl1pPr>
          </a:lstStyle>
          <a:p>
            <a:pPr>
              <a:defRPr/>
            </a:pPr>
            <a:fld id="{7051F456-D60B-42DC-B698-2E21DEDD436A}" type="slidenum">
              <a:rPr lang="en-GB"/>
              <a:pPr>
                <a:defRPr/>
              </a:pPr>
              <a:t>‹#›</a:t>
            </a:fld>
            <a:endParaRPr lang="en-GB" dirty="0"/>
          </a:p>
        </p:txBody>
      </p:sp>
    </p:spTree>
  </p:cSld>
  <p:clrMapOvr>
    <a:masterClrMapping/>
  </p:clrMapOvr>
  <p:transition spd="med">
    <p:fade thruBlk="1"/>
  </p:transition>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sldNum" sz="quarter" idx="10"/>
          </p:nvPr>
        </p:nvSpPr>
        <p:spPr>
          <a:ln/>
        </p:spPr>
        <p:txBody>
          <a:bodyPr/>
          <a:lstStyle>
            <a:lvl1pPr>
              <a:defRPr/>
            </a:lvl1pPr>
          </a:lstStyle>
          <a:p>
            <a:pPr>
              <a:defRPr/>
            </a:pPr>
            <a:fld id="{EF4D561B-18C7-4ED5-AA1C-FEC83629C93C}" type="slidenum">
              <a:rPr lang="en-GB"/>
              <a:pPr>
                <a:defRPr/>
              </a:pPr>
              <a:t>‹#›</a:t>
            </a:fld>
            <a:endParaRPr lang="en-GB" dirty="0"/>
          </a:p>
        </p:txBody>
      </p:sp>
    </p:spTree>
  </p:cSld>
  <p:clrMapOvr>
    <a:masterClrMapping/>
  </p:clrMapOvr>
  <p:transition spd="med">
    <p:fade thruBlk="1"/>
  </p:transition>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03988" y="0"/>
            <a:ext cx="2051050" cy="59753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50838" y="0"/>
            <a:ext cx="6000750" cy="59753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sldNum" sz="quarter" idx="10"/>
          </p:nvPr>
        </p:nvSpPr>
        <p:spPr>
          <a:ln/>
        </p:spPr>
        <p:txBody>
          <a:bodyPr/>
          <a:lstStyle>
            <a:lvl1pPr>
              <a:defRPr/>
            </a:lvl1pPr>
          </a:lstStyle>
          <a:p>
            <a:pPr>
              <a:defRPr/>
            </a:pPr>
            <a:fld id="{C81F1B6B-1A50-4830-8EA5-13164DE9F4D3}" type="slidenum">
              <a:rPr lang="en-GB"/>
              <a:pPr>
                <a:defRPr/>
              </a:pPr>
              <a:t>‹#›</a:t>
            </a:fld>
            <a:endParaRPr lang="en-GB" dirty="0"/>
          </a:p>
        </p:txBody>
      </p:sp>
    </p:spTree>
  </p:cSld>
  <p:clrMapOvr>
    <a:masterClrMapping/>
  </p:clrMapOvr>
  <p:transition spd="med">
    <p:fade thruBlk="1"/>
  </p:transition>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43868EFC-2D7F-472E-9486-CC362CAF142E}" type="slidenum">
              <a:rPr lang="en-GB"/>
              <a:pPr>
                <a:defRPr/>
              </a:pPr>
              <a:t>‹#›</a:t>
            </a:fld>
            <a:endParaRPr lang="en-GB" dirty="0"/>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350838" y="1173163"/>
            <a:ext cx="4025900" cy="4802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529138" y="1173163"/>
            <a:ext cx="4025900" cy="4802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4"/>
          <p:cNvSpPr>
            <a:spLocks noGrp="1" noChangeArrowheads="1"/>
          </p:cNvSpPr>
          <p:nvPr>
            <p:ph type="sldNum" sz="quarter" idx="10"/>
          </p:nvPr>
        </p:nvSpPr>
        <p:spPr>
          <a:ln/>
        </p:spPr>
        <p:txBody>
          <a:bodyPr/>
          <a:lstStyle>
            <a:lvl1pPr>
              <a:defRPr/>
            </a:lvl1pPr>
          </a:lstStyle>
          <a:p>
            <a:pPr>
              <a:defRPr/>
            </a:pPr>
            <a:fld id="{431F9ABF-C63E-4627-A2E6-E89CE97D724D}" type="slidenum">
              <a:rPr lang="en-GB"/>
              <a:pPr>
                <a:defRPr/>
              </a:pPr>
              <a:t>‹#›</a:t>
            </a:fld>
            <a:endParaRPr lang="en-GB" dirty="0"/>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Rectangle 4"/>
          <p:cNvSpPr>
            <a:spLocks noGrp="1" noChangeArrowheads="1"/>
          </p:cNvSpPr>
          <p:nvPr>
            <p:ph type="sldNum" sz="quarter" idx="10"/>
          </p:nvPr>
        </p:nvSpPr>
        <p:spPr>
          <a:ln/>
        </p:spPr>
        <p:txBody>
          <a:bodyPr/>
          <a:lstStyle>
            <a:lvl1pPr>
              <a:defRPr/>
            </a:lvl1pPr>
          </a:lstStyle>
          <a:p>
            <a:pPr>
              <a:defRPr/>
            </a:pPr>
            <a:fld id="{41EBB8A0-7163-4618-ABB8-A6AC7C8C7788}" type="slidenum">
              <a:rPr lang="en-GB"/>
              <a:pPr>
                <a:defRPr/>
              </a:pPr>
              <a:t>‹#›</a:t>
            </a:fld>
            <a:endParaRPr lang="en-GB" dirty="0"/>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Rectangle 4"/>
          <p:cNvSpPr>
            <a:spLocks noGrp="1" noChangeArrowheads="1"/>
          </p:cNvSpPr>
          <p:nvPr>
            <p:ph type="sldNum" sz="quarter" idx="10"/>
          </p:nvPr>
        </p:nvSpPr>
        <p:spPr>
          <a:ln/>
        </p:spPr>
        <p:txBody>
          <a:bodyPr/>
          <a:lstStyle>
            <a:lvl1pPr>
              <a:defRPr/>
            </a:lvl1pPr>
          </a:lstStyle>
          <a:p>
            <a:pPr>
              <a:defRPr/>
            </a:pPr>
            <a:fld id="{C8D6B8EA-A874-4080-AEFF-3F92C9A3DC76}" type="slidenum">
              <a:rPr lang="en-GB"/>
              <a:pPr>
                <a:defRPr/>
              </a:pPr>
              <a:t>‹#›</a:t>
            </a:fld>
            <a:endParaRPr lang="en-GB" dirty="0"/>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D569E67D-A69C-47CE-B121-69E6BA41E0AB}" type="slidenum">
              <a:rPr lang="en-GB"/>
              <a:pPr>
                <a:defRPr/>
              </a:pPr>
              <a:t>‹#›</a:t>
            </a:fld>
            <a:endParaRPr lang="en-GB" dirty="0"/>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046BCB63-3F85-4718-8BA7-2730CB34F423}" type="slidenum">
              <a:rPr lang="en-GB"/>
              <a:pPr>
                <a:defRPr/>
              </a:pPr>
              <a:t>‹#›</a:t>
            </a:fld>
            <a:endParaRPr lang="en-GB" dirty="0"/>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tr-TR"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38993BD2-B3CE-43E2-8B7D-F1D37D8C3232}" type="slidenum">
              <a:rPr lang="en-GB"/>
              <a:pPr>
                <a:defRPr/>
              </a:pPr>
              <a:t>‹#›</a:t>
            </a:fld>
            <a:endParaRPr lang="en-GB" dirty="0"/>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6.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8.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pic>
        <p:nvPicPr>
          <p:cNvPr id="1026" name="Picture 16" descr="Side-2_296"/>
          <p:cNvPicPr>
            <a:picLocks noChangeAspect="1" noChangeArrowheads="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50838" y="0"/>
            <a:ext cx="8204200" cy="7286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Rectangle 3"/>
          <p:cNvSpPr>
            <a:spLocks noGrp="1" noChangeArrowheads="1"/>
          </p:cNvSpPr>
          <p:nvPr>
            <p:ph type="body" idx="1"/>
          </p:nvPr>
        </p:nvSpPr>
        <p:spPr bwMode="auto">
          <a:xfrm>
            <a:off x="350838" y="1173163"/>
            <a:ext cx="8204200" cy="48021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Fourth level</a:t>
            </a:r>
          </a:p>
        </p:txBody>
      </p:sp>
      <p:sp>
        <p:nvSpPr>
          <p:cNvPr id="1191940" name="Rectangle 4"/>
          <p:cNvSpPr>
            <a:spLocks noGrp="1" noChangeArrowheads="1"/>
          </p:cNvSpPr>
          <p:nvPr>
            <p:ph type="sldNum" sz="quarter" idx="4"/>
          </p:nvPr>
        </p:nvSpPr>
        <p:spPr bwMode="auto">
          <a:xfrm>
            <a:off x="104775" y="6503988"/>
            <a:ext cx="563563" cy="2587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SzTx/>
              <a:buFontTx/>
              <a:buNone/>
              <a:defRPr sz="1200">
                <a:solidFill>
                  <a:schemeClr val="tx2"/>
                </a:solidFill>
                <a:latin typeface="Arial" pitchFamily="34" charset="0"/>
                <a:cs typeface="Arial" pitchFamily="34" charset="0"/>
              </a:defRPr>
            </a:lvl1pPr>
          </a:lstStyle>
          <a:p>
            <a:pPr>
              <a:defRPr/>
            </a:pPr>
            <a:fld id="{FF0FB2FB-3109-4F58-A6A5-20D435B8BFFA}" type="slidenum">
              <a:rPr lang="en-GB"/>
              <a:pPr>
                <a:defRPr/>
              </a:pPr>
              <a:t>‹#›</a:t>
            </a:fld>
            <a:endParaRPr lang="en-GB" dirty="0"/>
          </a:p>
        </p:txBody>
      </p:sp>
      <p:sp>
        <p:nvSpPr>
          <p:cNvPr id="1191941" name="Rectangle 5"/>
          <p:cNvSpPr>
            <a:spLocks noChangeArrowheads="1"/>
          </p:cNvSpPr>
          <p:nvPr/>
        </p:nvSpPr>
        <p:spPr bwMode="auto">
          <a:xfrm>
            <a:off x="935038" y="6503988"/>
            <a:ext cx="2820987" cy="354012"/>
          </a:xfrm>
          <a:prstGeom prst="rect">
            <a:avLst/>
          </a:prstGeom>
          <a:noFill/>
          <a:ln w="9525">
            <a:noFill/>
            <a:miter lim="800000"/>
            <a:headEnd/>
            <a:tailEnd/>
          </a:ln>
          <a:effectLst/>
        </p:spPr>
        <p:txBody>
          <a:bodyPr/>
          <a:lstStyle/>
          <a:p>
            <a:pPr>
              <a:defRPr/>
            </a:pPr>
            <a:r>
              <a:rPr lang="tr-TR" sz="1200">
                <a:solidFill>
                  <a:schemeClr val="tx2"/>
                </a:solidFill>
              </a:rPr>
              <a:t>MESS Eğitim İktisadi Vakfı İşletmesi</a:t>
            </a:r>
            <a:endParaRPr lang="en-GB" sz="1200">
              <a:solidFill>
                <a:schemeClr val="tx2"/>
              </a:solidFill>
            </a:endParaRPr>
          </a:p>
        </p:txBody>
      </p:sp>
      <p:pic>
        <p:nvPicPr>
          <p:cNvPr id="1031" name="Picture 9"/>
          <p:cNvPicPr>
            <a:picLocks noChangeAspect="1" noChangeArrowheads="1"/>
          </p:cNvPicPr>
          <p:nvPr/>
        </p:nvPicPr>
        <p:blipFill>
          <a:blip r:embed="rId14"/>
          <a:srcRect/>
          <a:stretch>
            <a:fillRect/>
          </a:stretch>
        </p:blipFill>
        <p:spPr bwMode="auto">
          <a:xfrm>
            <a:off x="7816850" y="6245225"/>
            <a:ext cx="885825" cy="5334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419" r:id="rId1"/>
    <p:sldLayoutId id="2147484399" r:id="rId2"/>
    <p:sldLayoutId id="2147484400" r:id="rId3"/>
    <p:sldLayoutId id="2147484401" r:id="rId4"/>
    <p:sldLayoutId id="2147484402" r:id="rId5"/>
    <p:sldLayoutId id="2147484403" r:id="rId6"/>
    <p:sldLayoutId id="2147484404" r:id="rId7"/>
    <p:sldLayoutId id="2147484405" r:id="rId8"/>
    <p:sldLayoutId id="2147484406" r:id="rId9"/>
    <p:sldLayoutId id="2147484407" r:id="rId10"/>
    <p:sldLayoutId id="2147484408" r:id="rId11"/>
  </p:sldLayoutIdLst>
  <p:transition spd="med">
    <p:fade thruBlk="1"/>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003459"/>
          </a:solidFill>
          <a:latin typeface="+mj-lt"/>
          <a:ea typeface="+mj-ea"/>
          <a:cs typeface="+mj-cs"/>
        </a:defRPr>
      </a:lvl1pPr>
      <a:lvl2pPr algn="l" rtl="0" eaLnBrk="0" fontAlgn="base" hangingPunct="0">
        <a:spcBef>
          <a:spcPct val="0"/>
        </a:spcBef>
        <a:spcAft>
          <a:spcPct val="0"/>
        </a:spcAft>
        <a:defRPr sz="2800" b="1">
          <a:solidFill>
            <a:srgbClr val="003459"/>
          </a:solidFill>
          <a:latin typeface="Arial" pitchFamily="34" charset="0"/>
          <a:cs typeface="Arial" pitchFamily="34" charset="0"/>
        </a:defRPr>
      </a:lvl2pPr>
      <a:lvl3pPr algn="l" rtl="0" eaLnBrk="0" fontAlgn="base" hangingPunct="0">
        <a:spcBef>
          <a:spcPct val="0"/>
        </a:spcBef>
        <a:spcAft>
          <a:spcPct val="0"/>
        </a:spcAft>
        <a:defRPr sz="2800" b="1">
          <a:solidFill>
            <a:srgbClr val="003459"/>
          </a:solidFill>
          <a:latin typeface="Arial" pitchFamily="34" charset="0"/>
          <a:cs typeface="Arial" pitchFamily="34" charset="0"/>
        </a:defRPr>
      </a:lvl3pPr>
      <a:lvl4pPr algn="l" rtl="0" eaLnBrk="0" fontAlgn="base" hangingPunct="0">
        <a:spcBef>
          <a:spcPct val="0"/>
        </a:spcBef>
        <a:spcAft>
          <a:spcPct val="0"/>
        </a:spcAft>
        <a:defRPr sz="2800" b="1">
          <a:solidFill>
            <a:srgbClr val="003459"/>
          </a:solidFill>
          <a:latin typeface="Arial" pitchFamily="34" charset="0"/>
          <a:cs typeface="Arial" pitchFamily="34" charset="0"/>
        </a:defRPr>
      </a:lvl4pPr>
      <a:lvl5pPr algn="l" rtl="0" eaLnBrk="0" fontAlgn="base" hangingPunct="0">
        <a:spcBef>
          <a:spcPct val="0"/>
        </a:spcBef>
        <a:spcAft>
          <a:spcPct val="0"/>
        </a:spcAft>
        <a:defRPr sz="2800" b="1">
          <a:solidFill>
            <a:srgbClr val="003459"/>
          </a:solidFill>
          <a:latin typeface="Arial" pitchFamily="34" charset="0"/>
          <a:cs typeface="Arial" pitchFamily="34" charset="0"/>
        </a:defRPr>
      </a:lvl5pPr>
      <a:lvl6pPr marL="457200" algn="l" rtl="0" eaLnBrk="1" fontAlgn="base" hangingPunct="1">
        <a:spcBef>
          <a:spcPct val="0"/>
        </a:spcBef>
        <a:spcAft>
          <a:spcPct val="0"/>
        </a:spcAft>
        <a:defRPr sz="2800" b="1">
          <a:solidFill>
            <a:srgbClr val="003459"/>
          </a:solidFill>
          <a:latin typeface="Arial" pitchFamily="34" charset="0"/>
          <a:cs typeface="Arial" pitchFamily="34" charset="0"/>
        </a:defRPr>
      </a:lvl6pPr>
      <a:lvl7pPr marL="914400" algn="l" rtl="0" eaLnBrk="1" fontAlgn="base" hangingPunct="1">
        <a:spcBef>
          <a:spcPct val="0"/>
        </a:spcBef>
        <a:spcAft>
          <a:spcPct val="0"/>
        </a:spcAft>
        <a:defRPr sz="2800" b="1">
          <a:solidFill>
            <a:srgbClr val="003459"/>
          </a:solidFill>
          <a:latin typeface="Arial" pitchFamily="34" charset="0"/>
          <a:cs typeface="Arial" pitchFamily="34" charset="0"/>
        </a:defRPr>
      </a:lvl7pPr>
      <a:lvl8pPr marL="1371600" algn="l" rtl="0" eaLnBrk="1" fontAlgn="base" hangingPunct="1">
        <a:spcBef>
          <a:spcPct val="0"/>
        </a:spcBef>
        <a:spcAft>
          <a:spcPct val="0"/>
        </a:spcAft>
        <a:defRPr sz="2800" b="1">
          <a:solidFill>
            <a:srgbClr val="003459"/>
          </a:solidFill>
          <a:latin typeface="Arial" pitchFamily="34" charset="0"/>
          <a:cs typeface="Arial" pitchFamily="34" charset="0"/>
        </a:defRPr>
      </a:lvl8pPr>
      <a:lvl9pPr marL="1828800" algn="l" rtl="0" eaLnBrk="1" fontAlgn="base" hangingPunct="1">
        <a:spcBef>
          <a:spcPct val="0"/>
        </a:spcBef>
        <a:spcAft>
          <a:spcPct val="0"/>
        </a:spcAft>
        <a:defRPr sz="2800" b="1">
          <a:solidFill>
            <a:srgbClr val="003459"/>
          </a:solidFill>
          <a:latin typeface="Arial" pitchFamily="34" charset="0"/>
          <a:cs typeface="Arial" pitchFamily="34" charset="0"/>
        </a:defRPr>
      </a:lvl9pPr>
    </p:titleStyle>
    <p:bodyStyle>
      <a:lvl1pPr marL="358775" indent="-358775" algn="l" rtl="0" eaLnBrk="0" fontAlgn="base" hangingPunct="0">
        <a:spcBef>
          <a:spcPct val="50000"/>
        </a:spcBef>
        <a:spcAft>
          <a:spcPct val="0"/>
        </a:spcAft>
        <a:buClr>
          <a:srgbClr val="FF7200"/>
        </a:buClr>
        <a:buSzPct val="75000"/>
        <a:buFont typeface="Wingdings" pitchFamily="2" charset="2"/>
        <a:buBlip>
          <a:blip r:embed="rId15"/>
        </a:buBlip>
        <a:defRPr sz="2400">
          <a:solidFill>
            <a:srgbClr val="003459"/>
          </a:solidFill>
          <a:latin typeface="+mn-lt"/>
          <a:ea typeface="+mn-ea"/>
          <a:cs typeface="+mn-cs"/>
        </a:defRPr>
      </a:lvl1pPr>
      <a:lvl2pPr marL="803275" indent="-265113" algn="l" rtl="0" eaLnBrk="0" fontAlgn="base" hangingPunct="0">
        <a:spcBef>
          <a:spcPct val="50000"/>
        </a:spcBef>
        <a:spcAft>
          <a:spcPct val="0"/>
        </a:spcAft>
        <a:buSzPct val="75000"/>
        <a:buFont typeface="Wingdings" pitchFamily="2" charset="2"/>
        <a:buBlip>
          <a:blip r:embed="rId15"/>
        </a:buBlip>
        <a:defRPr sz="2000">
          <a:solidFill>
            <a:srgbClr val="003459"/>
          </a:solidFill>
          <a:latin typeface="+mn-lt"/>
          <a:cs typeface="+mn-cs"/>
        </a:defRPr>
      </a:lvl2pPr>
      <a:lvl3pPr marL="1260475" indent="-277813" algn="l" rtl="0" eaLnBrk="0" fontAlgn="base" hangingPunct="0">
        <a:spcBef>
          <a:spcPct val="50000"/>
        </a:spcBef>
        <a:spcAft>
          <a:spcPct val="0"/>
        </a:spcAft>
        <a:buSzPct val="75000"/>
        <a:buFont typeface="Wingdings" pitchFamily="2" charset="2"/>
        <a:buBlip>
          <a:blip r:embed="rId15"/>
        </a:buBlip>
        <a:defRPr>
          <a:solidFill>
            <a:srgbClr val="003459"/>
          </a:solidFill>
          <a:latin typeface="+mn-lt"/>
          <a:cs typeface="+mn-cs"/>
        </a:defRPr>
      </a:lvl3pPr>
      <a:lvl4pPr marL="1704975" indent="-265113" algn="l" rtl="0" eaLnBrk="0" fontAlgn="base" hangingPunct="0">
        <a:spcBef>
          <a:spcPct val="50000"/>
        </a:spcBef>
        <a:spcAft>
          <a:spcPct val="0"/>
        </a:spcAft>
        <a:buSzPct val="75000"/>
        <a:buFont typeface="Wingdings" pitchFamily="2" charset="2"/>
        <a:buBlip>
          <a:blip r:embed="rId15"/>
        </a:buBlip>
        <a:defRPr>
          <a:solidFill>
            <a:srgbClr val="003459"/>
          </a:solidFill>
          <a:latin typeface="+mn-lt"/>
          <a:cs typeface="+mn-cs"/>
        </a:defRPr>
      </a:lvl4pPr>
      <a:lvl5pPr marL="2149475" indent="-265113" algn="l" rtl="0" eaLnBrk="0" fontAlgn="base" hangingPunct="0">
        <a:spcBef>
          <a:spcPct val="50000"/>
        </a:spcBef>
        <a:spcAft>
          <a:spcPct val="0"/>
        </a:spcAft>
        <a:buSzPct val="75000"/>
        <a:buFont typeface="Wingdings" pitchFamily="2" charset="2"/>
        <a:buBlip>
          <a:blip r:embed="rId15"/>
        </a:buBlip>
        <a:defRPr>
          <a:solidFill>
            <a:srgbClr val="003459"/>
          </a:solidFill>
          <a:latin typeface="+mn-lt"/>
          <a:cs typeface="+mn-cs"/>
        </a:defRPr>
      </a:lvl5pPr>
      <a:lvl6pPr marL="2606675" indent="-265113" algn="l" rtl="0" eaLnBrk="1" fontAlgn="base" hangingPunct="1">
        <a:spcBef>
          <a:spcPct val="50000"/>
        </a:spcBef>
        <a:spcAft>
          <a:spcPct val="0"/>
        </a:spcAft>
        <a:buSzPct val="75000"/>
        <a:buFont typeface="Wingdings" pitchFamily="2" charset="2"/>
        <a:buBlip>
          <a:blip r:embed="rId15"/>
        </a:buBlip>
        <a:defRPr>
          <a:solidFill>
            <a:srgbClr val="003459"/>
          </a:solidFill>
          <a:latin typeface="+mn-lt"/>
          <a:cs typeface="+mn-cs"/>
        </a:defRPr>
      </a:lvl6pPr>
      <a:lvl7pPr marL="3063875" indent="-265113" algn="l" rtl="0" eaLnBrk="1" fontAlgn="base" hangingPunct="1">
        <a:spcBef>
          <a:spcPct val="50000"/>
        </a:spcBef>
        <a:spcAft>
          <a:spcPct val="0"/>
        </a:spcAft>
        <a:buSzPct val="75000"/>
        <a:buFont typeface="Wingdings" pitchFamily="2" charset="2"/>
        <a:buBlip>
          <a:blip r:embed="rId15"/>
        </a:buBlip>
        <a:defRPr>
          <a:solidFill>
            <a:srgbClr val="003459"/>
          </a:solidFill>
          <a:latin typeface="+mn-lt"/>
          <a:cs typeface="+mn-cs"/>
        </a:defRPr>
      </a:lvl7pPr>
      <a:lvl8pPr marL="3521075" indent="-265113" algn="l" rtl="0" eaLnBrk="1" fontAlgn="base" hangingPunct="1">
        <a:spcBef>
          <a:spcPct val="50000"/>
        </a:spcBef>
        <a:spcAft>
          <a:spcPct val="0"/>
        </a:spcAft>
        <a:buSzPct val="75000"/>
        <a:buFont typeface="Wingdings" pitchFamily="2" charset="2"/>
        <a:buBlip>
          <a:blip r:embed="rId15"/>
        </a:buBlip>
        <a:defRPr>
          <a:solidFill>
            <a:srgbClr val="003459"/>
          </a:solidFill>
          <a:latin typeface="+mn-lt"/>
          <a:cs typeface="+mn-cs"/>
        </a:defRPr>
      </a:lvl8pPr>
      <a:lvl9pPr marL="3978275" indent="-265113" algn="l" rtl="0" eaLnBrk="1" fontAlgn="base" hangingPunct="1">
        <a:spcBef>
          <a:spcPct val="50000"/>
        </a:spcBef>
        <a:spcAft>
          <a:spcPct val="0"/>
        </a:spcAft>
        <a:buSzPct val="75000"/>
        <a:buFont typeface="Wingdings" pitchFamily="2" charset="2"/>
        <a:buBlip>
          <a:blip r:embed="rId15"/>
        </a:buBlip>
        <a:defRPr>
          <a:solidFill>
            <a:srgbClr val="003459"/>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pic>
        <p:nvPicPr>
          <p:cNvPr id="2050" name="Picture 8" descr="Side-2_296"/>
          <p:cNvPicPr>
            <a:picLocks noChangeAspect="1" noChangeArrowheads="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2051" name="Rectangle 3"/>
          <p:cNvSpPr>
            <a:spLocks noGrp="1" noChangeArrowheads="1"/>
          </p:cNvSpPr>
          <p:nvPr>
            <p:ph type="title"/>
          </p:nvPr>
        </p:nvSpPr>
        <p:spPr bwMode="auto">
          <a:xfrm>
            <a:off x="350838" y="0"/>
            <a:ext cx="8204200" cy="7286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endParaRPr lang="en-GB" smtClean="0"/>
          </a:p>
        </p:txBody>
      </p:sp>
      <p:sp>
        <p:nvSpPr>
          <p:cNvPr id="2052" name="Rectangle 4"/>
          <p:cNvSpPr>
            <a:spLocks noGrp="1" noChangeArrowheads="1"/>
          </p:cNvSpPr>
          <p:nvPr>
            <p:ph type="body" idx="1"/>
          </p:nvPr>
        </p:nvSpPr>
        <p:spPr bwMode="auto">
          <a:xfrm>
            <a:off x="350838" y="1173163"/>
            <a:ext cx="8204200" cy="48021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Fourth level</a:t>
            </a:r>
          </a:p>
        </p:txBody>
      </p:sp>
      <p:sp>
        <p:nvSpPr>
          <p:cNvPr id="4101" name="Rectangle 5"/>
          <p:cNvSpPr>
            <a:spLocks noGrp="1" noChangeArrowheads="1"/>
          </p:cNvSpPr>
          <p:nvPr>
            <p:ph type="sldNum" sz="quarter" idx="4"/>
          </p:nvPr>
        </p:nvSpPr>
        <p:spPr bwMode="auto">
          <a:xfrm>
            <a:off x="104775" y="6503988"/>
            <a:ext cx="563563" cy="2587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SzTx/>
              <a:buFontTx/>
              <a:buNone/>
              <a:defRPr sz="1200">
                <a:solidFill>
                  <a:schemeClr val="tx2"/>
                </a:solidFill>
                <a:latin typeface="Arial" charset="0"/>
                <a:cs typeface="Arial" charset="0"/>
              </a:defRPr>
            </a:lvl1pPr>
          </a:lstStyle>
          <a:p>
            <a:pPr>
              <a:defRPr/>
            </a:pPr>
            <a:fld id="{3DABECA6-3495-440D-BA9E-A834F832041E}" type="slidenum">
              <a:rPr lang="en-GB"/>
              <a:pPr>
                <a:defRPr/>
              </a:pPr>
              <a:t>‹#›</a:t>
            </a:fld>
            <a:endParaRPr lang="en-GB" dirty="0"/>
          </a:p>
        </p:txBody>
      </p:sp>
      <p:pic>
        <p:nvPicPr>
          <p:cNvPr id="2054" name="Picture 11"/>
          <p:cNvPicPr>
            <a:picLocks noChangeAspect="1" noChangeArrowheads="1"/>
          </p:cNvPicPr>
          <p:nvPr/>
        </p:nvPicPr>
        <p:blipFill>
          <a:blip r:embed="rId14"/>
          <a:srcRect/>
          <a:stretch>
            <a:fillRect/>
          </a:stretch>
        </p:blipFill>
        <p:spPr bwMode="auto">
          <a:xfrm>
            <a:off x="588963" y="6496050"/>
            <a:ext cx="1962150" cy="361950"/>
          </a:xfrm>
          <a:prstGeom prst="rect">
            <a:avLst/>
          </a:prstGeom>
          <a:noFill/>
          <a:ln w="9525">
            <a:noFill/>
            <a:miter lim="800000"/>
            <a:headEnd/>
            <a:tailEnd/>
          </a:ln>
        </p:spPr>
      </p:pic>
      <p:pic>
        <p:nvPicPr>
          <p:cNvPr id="2055" name="Picture 12"/>
          <p:cNvPicPr>
            <a:picLocks noChangeAspect="1" noChangeArrowheads="1"/>
          </p:cNvPicPr>
          <p:nvPr/>
        </p:nvPicPr>
        <p:blipFill>
          <a:blip r:embed="rId15"/>
          <a:srcRect/>
          <a:stretch>
            <a:fillRect/>
          </a:stretch>
        </p:blipFill>
        <p:spPr bwMode="auto">
          <a:xfrm>
            <a:off x="7959725" y="6218238"/>
            <a:ext cx="723900" cy="639762"/>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420" r:id="rId1"/>
    <p:sldLayoutId id="2147484409" r:id="rId2"/>
    <p:sldLayoutId id="2147484410" r:id="rId3"/>
    <p:sldLayoutId id="2147484411" r:id="rId4"/>
    <p:sldLayoutId id="2147484412" r:id="rId5"/>
    <p:sldLayoutId id="2147484413" r:id="rId6"/>
    <p:sldLayoutId id="2147484414" r:id="rId7"/>
    <p:sldLayoutId id="2147484415" r:id="rId8"/>
    <p:sldLayoutId id="2147484416" r:id="rId9"/>
    <p:sldLayoutId id="2147484417" r:id="rId10"/>
    <p:sldLayoutId id="2147484418" r:id="rId11"/>
  </p:sldLayoutIdLst>
  <p:transition spd="med">
    <p:fade thruBlk="1"/>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003459"/>
          </a:solidFill>
          <a:latin typeface="+mj-lt"/>
          <a:ea typeface="+mj-ea"/>
          <a:cs typeface="+mj-cs"/>
        </a:defRPr>
      </a:lvl1pPr>
      <a:lvl2pPr algn="l" rtl="0" eaLnBrk="0" fontAlgn="base" hangingPunct="0">
        <a:spcBef>
          <a:spcPct val="0"/>
        </a:spcBef>
        <a:spcAft>
          <a:spcPct val="0"/>
        </a:spcAft>
        <a:defRPr sz="2800" b="1">
          <a:solidFill>
            <a:srgbClr val="003459"/>
          </a:solidFill>
          <a:latin typeface="Arial" charset="0"/>
          <a:cs typeface="Arial" charset="0"/>
        </a:defRPr>
      </a:lvl2pPr>
      <a:lvl3pPr algn="l" rtl="0" eaLnBrk="0" fontAlgn="base" hangingPunct="0">
        <a:spcBef>
          <a:spcPct val="0"/>
        </a:spcBef>
        <a:spcAft>
          <a:spcPct val="0"/>
        </a:spcAft>
        <a:defRPr sz="2800" b="1">
          <a:solidFill>
            <a:srgbClr val="003459"/>
          </a:solidFill>
          <a:latin typeface="Arial" charset="0"/>
          <a:cs typeface="Arial" charset="0"/>
        </a:defRPr>
      </a:lvl3pPr>
      <a:lvl4pPr algn="l" rtl="0" eaLnBrk="0" fontAlgn="base" hangingPunct="0">
        <a:spcBef>
          <a:spcPct val="0"/>
        </a:spcBef>
        <a:spcAft>
          <a:spcPct val="0"/>
        </a:spcAft>
        <a:defRPr sz="2800" b="1">
          <a:solidFill>
            <a:srgbClr val="003459"/>
          </a:solidFill>
          <a:latin typeface="Arial" charset="0"/>
          <a:cs typeface="Arial" charset="0"/>
        </a:defRPr>
      </a:lvl4pPr>
      <a:lvl5pPr algn="l" rtl="0" eaLnBrk="0" fontAlgn="base" hangingPunct="0">
        <a:spcBef>
          <a:spcPct val="0"/>
        </a:spcBef>
        <a:spcAft>
          <a:spcPct val="0"/>
        </a:spcAft>
        <a:defRPr sz="2800" b="1">
          <a:solidFill>
            <a:srgbClr val="003459"/>
          </a:solidFill>
          <a:latin typeface="Arial" charset="0"/>
          <a:cs typeface="Arial" charset="0"/>
        </a:defRPr>
      </a:lvl5pPr>
      <a:lvl6pPr marL="457200" algn="l" rtl="0" eaLnBrk="1" fontAlgn="base" hangingPunct="1">
        <a:spcBef>
          <a:spcPct val="0"/>
        </a:spcBef>
        <a:spcAft>
          <a:spcPct val="0"/>
        </a:spcAft>
        <a:defRPr sz="2800" b="1">
          <a:solidFill>
            <a:srgbClr val="003459"/>
          </a:solidFill>
          <a:latin typeface="Arial" charset="0"/>
          <a:cs typeface="Arial" charset="0"/>
        </a:defRPr>
      </a:lvl6pPr>
      <a:lvl7pPr marL="914400" algn="l" rtl="0" eaLnBrk="1" fontAlgn="base" hangingPunct="1">
        <a:spcBef>
          <a:spcPct val="0"/>
        </a:spcBef>
        <a:spcAft>
          <a:spcPct val="0"/>
        </a:spcAft>
        <a:defRPr sz="2800" b="1">
          <a:solidFill>
            <a:srgbClr val="003459"/>
          </a:solidFill>
          <a:latin typeface="Arial" charset="0"/>
          <a:cs typeface="Arial" charset="0"/>
        </a:defRPr>
      </a:lvl7pPr>
      <a:lvl8pPr marL="1371600" algn="l" rtl="0" eaLnBrk="1" fontAlgn="base" hangingPunct="1">
        <a:spcBef>
          <a:spcPct val="0"/>
        </a:spcBef>
        <a:spcAft>
          <a:spcPct val="0"/>
        </a:spcAft>
        <a:defRPr sz="2800" b="1">
          <a:solidFill>
            <a:srgbClr val="003459"/>
          </a:solidFill>
          <a:latin typeface="Arial" charset="0"/>
          <a:cs typeface="Arial" charset="0"/>
        </a:defRPr>
      </a:lvl8pPr>
      <a:lvl9pPr marL="1828800" algn="l" rtl="0" eaLnBrk="1" fontAlgn="base" hangingPunct="1">
        <a:spcBef>
          <a:spcPct val="0"/>
        </a:spcBef>
        <a:spcAft>
          <a:spcPct val="0"/>
        </a:spcAft>
        <a:defRPr sz="2800" b="1">
          <a:solidFill>
            <a:srgbClr val="003459"/>
          </a:solidFill>
          <a:latin typeface="Arial" charset="0"/>
          <a:cs typeface="Arial" charset="0"/>
        </a:defRPr>
      </a:lvl9pPr>
    </p:titleStyle>
    <p:bodyStyle>
      <a:lvl1pPr marL="358775" indent="-358775" algn="l" rtl="0" eaLnBrk="0" fontAlgn="base" hangingPunct="0">
        <a:spcBef>
          <a:spcPct val="50000"/>
        </a:spcBef>
        <a:spcAft>
          <a:spcPct val="0"/>
        </a:spcAft>
        <a:buClr>
          <a:srgbClr val="FF7200"/>
        </a:buClr>
        <a:buSzPct val="75000"/>
        <a:buFont typeface="Wingdings" pitchFamily="2" charset="2"/>
        <a:buBlip>
          <a:blip r:embed="rId16"/>
        </a:buBlip>
        <a:defRPr sz="2400">
          <a:solidFill>
            <a:srgbClr val="003459"/>
          </a:solidFill>
          <a:latin typeface="+mn-lt"/>
          <a:ea typeface="+mn-ea"/>
          <a:cs typeface="+mn-cs"/>
        </a:defRPr>
      </a:lvl1pPr>
      <a:lvl2pPr marL="803275" indent="-265113" algn="l" rtl="0" eaLnBrk="0" fontAlgn="base" hangingPunct="0">
        <a:spcBef>
          <a:spcPct val="50000"/>
        </a:spcBef>
        <a:spcAft>
          <a:spcPct val="0"/>
        </a:spcAft>
        <a:buSzPct val="75000"/>
        <a:buFont typeface="Wingdings" pitchFamily="2" charset="2"/>
        <a:buBlip>
          <a:blip r:embed="rId16"/>
        </a:buBlip>
        <a:defRPr sz="2000">
          <a:solidFill>
            <a:srgbClr val="003459"/>
          </a:solidFill>
          <a:latin typeface="+mn-lt"/>
          <a:cs typeface="+mn-cs"/>
        </a:defRPr>
      </a:lvl2pPr>
      <a:lvl3pPr marL="1260475" indent="-277813" algn="l" rtl="0" eaLnBrk="0" fontAlgn="base" hangingPunct="0">
        <a:spcBef>
          <a:spcPct val="50000"/>
        </a:spcBef>
        <a:spcAft>
          <a:spcPct val="0"/>
        </a:spcAft>
        <a:buSzPct val="75000"/>
        <a:buFont typeface="Wingdings" pitchFamily="2" charset="2"/>
        <a:buBlip>
          <a:blip r:embed="rId16"/>
        </a:buBlip>
        <a:defRPr>
          <a:solidFill>
            <a:srgbClr val="003459"/>
          </a:solidFill>
          <a:latin typeface="+mn-lt"/>
          <a:cs typeface="+mn-cs"/>
        </a:defRPr>
      </a:lvl3pPr>
      <a:lvl4pPr marL="1704975" indent="-265113" algn="l" rtl="0" eaLnBrk="0" fontAlgn="base" hangingPunct="0">
        <a:spcBef>
          <a:spcPct val="50000"/>
        </a:spcBef>
        <a:spcAft>
          <a:spcPct val="0"/>
        </a:spcAft>
        <a:buSzPct val="75000"/>
        <a:buFont typeface="Wingdings" pitchFamily="2" charset="2"/>
        <a:buBlip>
          <a:blip r:embed="rId16"/>
        </a:buBlip>
        <a:defRPr>
          <a:solidFill>
            <a:srgbClr val="003459"/>
          </a:solidFill>
          <a:latin typeface="+mn-lt"/>
          <a:cs typeface="+mn-cs"/>
        </a:defRPr>
      </a:lvl4pPr>
      <a:lvl5pPr marL="2149475" indent="-265113" algn="l" rtl="0" eaLnBrk="0" fontAlgn="base" hangingPunct="0">
        <a:spcBef>
          <a:spcPct val="50000"/>
        </a:spcBef>
        <a:spcAft>
          <a:spcPct val="0"/>
        </a:spcAft>
        <a:buSzPct val="75000"/>
        <a:buFont typeface="Wingdings" pitchFamily="2" charset="2"/>
        <a:buBlip>
          <a:blip r:embed="rId16"/>
        </a:buBlip>
        <a:defRPr>
          <a:solidFill>
            <a:srgbClr val="003459"/>
          </a:solidFill>
          <a:latin typeface="+mn-lt"/>
          <a:cs typeface="+mn-cs"/>
        </a:defRPr>
      </a:lvl5pPr>
      <a:lvl6pPr marL="2606675" indent="-265113" algn="l" rtl="0" eaLnBrk="1" fontAlgn="base" hangingPunct="1">
        <a:spcBef>
          <a:spcPct val="50000"/>
        </a:spcBef>
        <a:spcAft>
          <a:spcPct val="0"/>
        </a:spcAft>
        <a:buSzPct val="75000"/>
        <a:buFont typeface="Wingdings" pitchFamily="2" charset="2"/>
        <a:buBlip>
          <a:blip r:embed="rId16"/>
        </a:buBlip>
        <a:defRPr>
          <a:solidFill>
            <a:srgbClr val="003459"/>
          </a:solidFill>
          <a:latin typeface="+mn-lt"/>
          <a:cs typeface="+mn-cs"/>
        </a:defRPr>
      </a:lvl6pPr>
      <a:lvl7pPr marL="3063875" indent="-265113" algn="l" rtl="0" eaLnBrk="1" fontAlgn="base" hangingPunct="1">
        <a:spcBef>
          <a:spcPct val="50000"/>
        </a:spcBef>
        <a:spcAft>
          <a:spcPct val="0"/>
        </a:spcAft>
        <a:buSzPct val="75000"/>
        <a:buFont typeface="Wingdings" pitchFamily="2" charset="2"/>
        <a:buBlip>
          <a:blip r:embed="rId16"/>
        </a:buBlip>
        <a:defRPr>
          <a:solidFill>
            <a:srgbClr val="003459"/>
          </a:solidFill>
          <a:latin typeface="+mn-lt"/>
          <a:cs typeface="+mn-cs"/>
        </a:defRPr>
      </a:lvl7pPr>
      <a:lvl8pPr marL="3521075" indent="-265113" algn="l" rtl="0" eaLnBrk="1" fontAlgn="base" hangingPunct="1">
        <a:spcBef>
          <a:spcPct val="50000"/>
        </a:spcBef>
        <a:spcAft>
          <a:spcPct val="0"/>
        </a:spcAft>
        <a:buSzPct val="75000"/>
        <a:buFont typeface="Wingdings" pitchFamily="2" charset="2"/>
        <a:buBlip>
          <a:blip r:embed="rId16"/>
        </a:buBlip>
        <a:defRPr>
          <a:solidFill>
            <a:srgbClr val="003459"/>
          </a:solidFill>
          <a:latin typeface="+mn-lt"/>
          <a:cs typeface="+mn-cs"/>
        </a:defRPr>
      </a:lvl8pPr>
      <a:lvl9pPr marL="3978275" indent="-265113" algn="l" rtl="0" eaLnBrk="1" fontAlgn="base" hangingPunct="1">
        <a:spcBef>
          <a:spcPct val="50000"/>
        </a:spcBef>
        <a:spcAft>
          <a:spcPct val="0"/>
        </a:spcAft>
        <a:buSzPct val="75000"/>
        <a:buFont typeface="Wingdings" pitchFamily="2" charset="2"/>
        <a:buBlip>
          <a:blip r:embed="rId16"/>
        </a:buBlip>
        <a:defRPr>
          <a:solidFill>
            <a:srgbClr val="003459"/>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6"/>
          <p:cNvSpPr>
            <a:spLocks noChangeArrowheads="1"/>
          </p:cNvSpPr>
          <p:nvPr/>
        </p:nvSpPr>
        <p:spPr bwMode="auto">
          <a:xfrm>
            <a:off x="387350" y="223838"/>
            <a:ext cx="8420100" cy="1230312"/>
          </a:xfrm>
          <a:prstGeom prst="rect">
            <a:avLst/>
          </a:prstGeom>
          <a:noFill/>
          <a:ln w="9525">
            <a:noFill/>
            <a:miter lim="800000"/>
            <a:headEnd/>
            <a:tailEnd/>
          </a:ln>
        </p:spPr>
        <p:txBody>
          <a:bodyPr anchor="ctr"/>
          <a:lstStyle/>
          <a:p>
            <a:pPr algn="ctr"/>
            <a:endParaRPr lang="tr-TR" sz="4000" b="1" dirty="0" smtClean="0">
              <a:solidFill>
                <a:srgbClr val="3D5D84"/>
              </a:solidFill>
            </a:endParaRPr>
          </a:p>
          <a:p>
            <a:pPr algn="ctr"/>
            <a:endParaRPr lang="tr-TR" sz="4000" b="1" dirty="0" smtClean="0">
              <a:solidFill>
                <a:srgbClr val="3D5D84"/>
              </a:solidFill>
            </a:endParaRPr>
          </a:p>
          <a:p>
            <a:pPr algn="ctr"/>
            <a:endParaRPr lang="tr-TR" sz="4000" b="1" dirty="0" smtClean="0">
              <a:solidFill>
                <a:srgbClr val="3D5D84"/>
              </a:solidFill>
            </a:endParaRPr>
          </a:p>
          <a:p>
            <a:pPr algn="ctr"/>
            <a:endParaRPr lang="tr-TR" sz="4000" b="1" dirty="0" smtClean="0">
              <a:solidFill>
                <a:srgbClr val="3D5D84"/>
              </a:solidFill>
            </a:endParaRPr>
          </a:p>
          <a:p>
            <a:pPr algn="ctr"/>
            <a:r>
              <a:rPr lang="tr-TR" sz="4000" b="1" dirty="0" smtClean="0">
                <a:solidFill>
                  <a:srgbClr val="3D5D84"/>
                </a:solidFill>
              </a:rPr>
              <a:t>Çalışma </a:t>
            </a:r>
            <a:r>
              <a:rPr lang="tr-TR" sz="4000" b="1" dirty="0">
                <a:solidFill>
                  <a:srgbClr val="3D5D84"/>
                </a:solidFill>
              </a:rPr>
              <a:t>Yaşamında </a:t>
            </a:r>
          </a:p>
          <a:p>
            <a:pPr algn="ctr"/>
            <a:r>
              <a:rPr lang="tr-TR" sz="4000" b="1" dirty="0">
                <a:solidFill>
                  <a:srgbClr val="3D5D84"/>
                </a:solidFill>
              </a:rPr>
              <a:t>Özel Risk Grupları</a:t>
            </a:r>
            <a:endParaRPr lang="en-GB" sz="4000" b="1" dirty="0">
              <a:solidFill>
                <a:srgbClr val="3D5D84"/>
              </a:solidFill>
            </a:endParaRPr>
          </a:p>
        </p:txBody>
      </p:sp>
      <p:sp>
        <p:nvSpPr>
          <p:cNvPr id="219138" name="Text Box 2"/>
          <p:cNvSpPr txBox="1">
            <a:spLocks noChangeArrowheads="1"/>
          </p:cNvSpPr>
          <p:nvPr/>
        </p:nvSpPr>
        <p:spPr bwMode="auto">
          <a:xfrm>
            <a:off x="2081213" y="5127625"/>
            <a:ext cx="4724400" cy="420688"/>
          </a:xfrm>
          <a:prstGeom prst="rect">
            <a:avLst/>
          </a:prstGeom>
          <a:noFill/>
          <a:ln w="9525">
            <a:noFill/>
            <a:miter lim="800000"/>
            <a:headEnd/>
            <a:tailEnd/>
          </a:ln>
          <a:effectLst/>
        </p:spPr>
        <p:txBody>
          <a:bodyPr>
            <a:spAutoFit/>
          </a:bodyPr>
          <a:lstStyle/>
          <a:p>
            <a:pPr algn="ctr" eaLnBrk="0" hangingPunct="0">
              <a:lnSpc>
                <a:spcPct val="90000"/>
              </a:lnSpc>
              <a:spcBef>
                <a:spcPct val="50000"/>
              </a:spcBef>
              <a:defRPr/>
            </a:pPr>
            <a:r>
              <a:rPr lang="tr-TR" sz="2400" b="1" dirty="0">
                <a:solidFill>
                  <a:srgbClr val="FF0000"/>
                </a:solidFill>
                <a:effectLst>
                  <a:outerShdw blurRad="38100" dist="38100" dir="2700000" algn="tl">
                    <a:srgbClr val="C0C0C0"/>
                  </a:outerShdw>
                </a:effectLst>
              </a:rPr>
              <a:t>Konu No: 45</a:t>
            </a:r>
          </a:p>
        </p:txBody>
      </p:sp>
    </p:spTree>
    <p:custDataLst>
      <p:tags r:id="rId1"/>
    </p:custDataLst>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Grp="1" noChangeArrowheads="1"/>
          </p:cNvSpPr>
          <p:nvPr>
            <p:ph type="sldNum" sz="quarter" idx="10"/>
          </p:nvPr>
        </p:nvSpPr>
        <p:spPr>
          <a:noFill/>
        </p:spPr>
        <p:txBody>
          <a:bodyPr/>
          <a:lstStyle/>
          <a:p>
            <a:fld id="{F333C34B-DE7A-4AFE-B23E-072C08F533EC}" type="slidenum">
              <a:rPr lang="en-GB" smtClean="0"/>
              <a:pPr/>
              <a:t>10</a:t>
            </a:fld>
            <a:endParaRPr lang="en-GB" smtClean="0"/>
          </a:p>
        </p:txBody>
      </p:sp>
      <p:sp>
        <p:nvSpPr>
          <p:cNvPr id="14339" name="Rectangle 3"/>
          <p:cNvSpPr>
            <a:spLocks noGrp="1" noChangeArrowheads="1"/>
          </p:cNvSpPr>
          <p:nvPr>
            <p:ph type="body" idx="1"/>
          </p:nvPr>
        </p:nvSpPr>
        <p:spPr>
          <a:xfrm>
            <a:off x="12700" y="739775"/>
            <a:ext cx="9131300" cy="6118225"/>
          </a:xfrm>
          <a:solidFill>
            <a:schemeClr val="tx1"/>
          </a:solidFill>
        </p:spPr>
        <p:txBody>
          <a:bodyPr/>
          <a:lstStyle/>
          <a:p>
            <a:pPr>
              <a:lnSpc>
                <a:spcPct val="95000"/>
              </a:lnSpc>
              <a:spcBef>
                <a:spcPts val="300"/>
              </a:spcBef>
              <a:buFont typeface="Wingdings" pitchFamily="2" charset="2"/>
              <a:buNone/>
            </a:pPr>
            <a:r>
              <a:rPr lang="tr-TR" smtClean="0">
                <a:solidFill>
                  <a:srgbClr val="FF0000"/>
                </a:solidFill>
              </a:rPr>
              <a:t>	</a:t>
            </a:r>
            <a:r>
              <a:rPr lang="tr-TR" b="1" u="sng" smtClean="0">
                <a:solidFill>
                  <a:srgbClr val="FF0000"/>
                </a:solidFill>
              </a:rPr>
              <a:t>1.2. Özürlü İşçiler</a:t>
            </a:r>
            <a:endParaRPr lang="tr-TR" smtClean="0">
              <a:solidFill>
                <a:schemeClr val="bg1"/>
              </a:solidFill>
            </a:endParaRPr>
          </a:p>
          <a:p>
            <a:pPr>
              <a:lnSpc>
                <a:spcPct val="95000"/>
              </a:lnSpc>
              <a:spcBef>
                <a:spcPts val="300"/>
              </a:spcBef>
            </a:pPr>
            <a:r>
              <a:rPr lang="tr-TR" smtClean="0">
                <a:solidFill>
                  <a:schemeClr val="bg1"/>
                </a:solidFill>
              </a:rPr>
              <a:t>İş Kanunu MADDE 30 – İşverenler, elli veya daha fazla işçi çalıştırdıkları özel sektör işyerlerinde yüzde üç özürlü, kamu işyerlerinde ise yüzde dört özürlü ve yüzde iki eski hükümlü işçiyi meslek, beden ve ruhi durumlarına uygun işlerde çalıştırmakla yükümlüdürler. </a:t>
            </a:r>
          </a:p>
          <a:p>
            <a:pPr>
              <a:lnSpc>
                <a:spcPct val="95000"/>
              </a:lnSpc>
              <a:spcBef>
                <a:spcPts val="300"/>
              </a:spcBef>
            </a:pPr>
            <a:r>
              <a:rPr lang="tr-TR" smtClean="0">
                <a:solidFill>
                  <a:schemeClr val="bg1"/>
                </a:solidFill>
              </a:rPr>
              <a:t>Aynı il sınırları içinde birden fazla işyeri bulunan işverenin bu kapsamda çalıştırmakla yükümlü olduğu işçi sayısı, toplam işçi sayısına göre hesaplanır. </a:t>
            </a:r>
          </a:p>
          <a:p>
            <a:pPr>
              <a:lnSpc>
                <a:spcPct val="95000"/>
              </a:lnSpc>
              <a:spcBef>
                <a:spcPts val="300"/>
              </a:spcBef>
            </a:pPr>
            <a:r>
              <a:rPr lang="tr-TR" smtClean="0">
                <a:solidFill>
                  <a:schemeClr val="bg1"/>
                </a:solidFill>
              </a:rPr>
              <a:t>Bu kapsamda çalıştırılacak işçi sayısının tespitinde belirli ve belirsiz süreli iş sözleşmesine göre çalıştırılan işçiler esas alınır. </a:t>
            </a:r>
          </a:p>
          <a:p>
            <a:pPr>
              <a:lnSpc>
                <a:spcPct val="95000"/>
              </a:lnSpc>
              <a:spcBef>
                <a:spcPts val="300"/>
              </a:spcBef>
            </a:pPr>
            <a:r>
              <a:rPr lang="tr-TR" smtClean="0">
                <a:solidFill>
                  <a:schemeClr val="bg1"/>
                </a:solidFill>
              </a:rPr>
              <a:t>Kısmi süreli iş sözleşmesine göre çalışanlar, çalışma süreleri dikkate alınarak tam süreli çalışmaya dönüştürülür. Oranın hesaplanmasında yarıma kadar kesirler dikkate alınmaz, yarım ve daha fazla olanlar tama dönüştürülür. İşyerinin işçisi iken sakatlananlara öncelik tanınır. </a:t>
            </a:r>
          </a:p>
          <a:p>
            <a:pPr>
              <a:lnSpc>
                <a:spcPct val="95000"/>
              </a:lnSpc>
              <a:spcBef>
                <a:spcPts val="300"/>
              </a:spcBef>
            </a:pPr>
            <a:endParaRPr lang="tr-TR" smtClean="0">
              <a:solidFill>
                <a:schemeClr val="bg1"/>
              </a:solidFill>
            </a:endParaRPr>
          </a:p>
        </p:txBody>
      </p:sp>
      <p:sp>
        <p:nvSpPr>
          <p:cNvPr id="14341"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Grp="1" noChangeArrowheads="1"/>
          </p:cNvSpPr>
          <p:nvPr>
            <p:ph type="sldNum" sz="quarter" idx="10"/>
          </p:nvPr>
        </p:nvSpPr>
        <p:spPr>
          <a:noFill/>
        </p:spPr>
        <p:txBody>
          <a:bodyPr/>
          <a:lstStyle/>
          <a:p>
            <a:fld id="{315657A7-8ABC-40E3-9D81-77850D745512}" type="slidenum">
              <a:rPr lang="en-GB" smtClean="0"/>
              <a:pPr/>
              <a:t>11</a:t>
            </a:fld>
            <a:endParaRPr lang="en-GB" smtClean="0"/>
          </a:p>
        </p:txBody>
      </p:sp>
      <p:sp>
        <p:nvSpPr>
          <p:cNvPr id="15363" name="Rectangle 3"/>
          <p:cNvSpPr>
            <a:spLocks noGrp="1" noChangeArrowheads="1"/>
          </p:cNvSpPr>
          <p:nvPr>
            <p:ph type="body" idx="1"/>
          </p:nvPr>
        </p:nvSpPr>
        <p:spPr>
          <a:xfrm>
            <a:off x="12700" y="739775"/>
            <a:ext cx="9131300" cy="6118225"/>
          </a:xfrm>
          <a:solidFill>
            <a:schemeClr val="tx1"/>
          </a:solidFill>
        </p:spPr>
        <p:txBody>
          <a:bodyPr/>
          <a:lstStyle/>
          <a:p>
            <a:pPr>
              <a:lnSpc>
                <a:spcPct val="83000"/>
              </a:lnSpc>
              <a:spcBef>
                <a:spcPct val="0"/>
              </a:spcBef>
            </a:pPr>
            <a:r>
              <a:rPr lang="tr-TR" smtClean="0">
                <a:solidFill>
                  <a:schemeClr val="bg1"/>
                </a:solidFill>
              </a:rPr>
              <a:t>İşverenler çalıştırmakla yükümlü oldukları işçileri Türkiye İş Kurumu aracılığı ile sağlarlar. Bu kapsamda çalıştırılacak işçilerin nitelikleri, hangi işlerde çalıştırılabilecekleri, bunların işyerlerinde genel hükümler dışında bağlı olacakları özel çalışma ile mesleğe yöneltilmeleri, mesleki yönden işverence nasıl işe alınacakları, Çalışma ve Sosyal Güvenlik Bakanlığınca çıkarılacak yönetmelikle düzenlenir.</a:t>
            </a:r>
          </a:p>
          <a:p>
            <a:pPr>
              <a:lnSpc>
                <a:spcPct val="83000"/>
              </a:lnSpc>
              <a:spcBef>
                <a:spcPct val="0"/>
              </a:spcBef>
            </a:pPr>
            <a:r>
              <a:rPr lang="tr-TR" smtClean="0">
                <a:solidFill>
                  <a:schemeClr val="bg1"/>
                </a:solidFill>
              </a:rPr>
              <a:t>Yer altı ve su altı işlerinde özürlü işçi çalıştırılamaz ve yukarıdaki hükümler uyarınca işyerlerindeki işçi sayısının tespitinde yer altı ve su altı işlerinde çalışanlar hesaba katılmaz. </a:t>
            </a:r>
          </a:p>
          <a:p>
            <a:pPr>
              <a:lnSpc>
                <a:spcPct val="83000"/>
              </a:lnSpc>
              <a:spcBef>
                <a:spcPct val="0"/>
              </a:spcBef>
            </a:pPr>
            <a:r>
              <a:rPr lang="tr-TR" smtClean="0">
                <a:solidFill>
                  <a:schemeClr val="bg1"/>
                </a:solidFill>
              </a:rPr>
              <a:t>Bir işyerinden malulen ayrılmak zorunda kalıp da sonradan maluliyeti ortadan kalkan işçiler eski işyerlerinde tekrar işe alınmalarını istedikleri takdirde, işveren bunları eski işleri veya benzeri işlerde boş yer varsa derhal, yoksa boşalacak ilk işe başka isteklilere tercih ederek, o andaki şartlarla işe almak zorundadır. Aranan şartlar bulunduğu halde işveren iş sözleşmesi yapma yükümlülüğünü yerine getirmezse, işe alınma isteğinde bulunan eski işçiye altı aylık ücret tutarında tazminat öder. </a:t>
            </a:r>
          </a:p>
          <a:p>
            <a:pPr>
              <a:lnSpc>
                <a:spcPct val="83000"/>
              </a:lnSpc>
              <a:spcBef>
                <a:spcPct val="0"/>
              </a:spcBef>
            </a:pPr>
            <a:endParaRPr lang="tr-TR" smtClean="0">
              <a:solidFill>
                <a:schemeClr val="bg1"/>
              </a:solidFill>
            </a:endParaRPr>
          </a:p>
        </p:txBody>
      </p:sp>
      <p:sp>
        <p:nvSpPr>
          <p:cNvPr id="15365" name="Rectangle 2"/>
          <p:cNvSpPr>
            <a:spLocks noGrp="1" noChangeArrowheads="1"/>
          </p:cNvSpPr>
          <p:nvPr>
            <p:ph type="title"/>
          </p:nvPr>
        </p:nvSpPr>
        <p:spPr>
          <a:xfrm>
            <a:off x="76200" y="44450"/>
            <a:ext cx="8339138" cy="660400"/>
          </a:xfrm>
        </p:spPr>
        <p:txBody>
          <a:bodyPr/>
          <a:lstStyle/>
          <a:p>
            <a:pPr marL="457200" indent="-457200">
              <a:lnSpc>
                <a:spcPct val="9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sldNum" sz="quarter" idx="10"/>
          </p:nvPr>
        </p:nvSpPr>
        <p:spPr>
          <a:noFill/>
        </p:spPr>
        <p:txBody>
          <a:bodyPr/>
          <a:lstStyle/>
          <a:p>
            <a:fld id="{D37C6FDE-0C95-456B-92C5-38D86C0A57F4}" type="slidenum">
              <a:rPr lang="en-GB" smtClean="0"/>
              <a:pPr/>
              <a:t>12</a:t>
            </a:fld>
            <a:endParaRPr lang="en-GB" smtClean="0"/>
          </a:p>
        </p:txBody>
      </p:sp>
      <p:sp>
        <p:nvSpPr>
          <p:cNvPr id="16387" name="Rectangle 3"/>
          <p:cNvSpPr>
            <a:spLocks noGrp="1" noChangeArrowheads="1"/>
          </p:cNvSpPr>
          <p:nvPr>
            <p:ph type="body" idx="1"/>
          </p:nvPr>
        </p:nvSpPr>
        <p:spPr>
          <a:xfrm>
            <a:off x="12700" y="739775"/>
            <a:ext cx="9131300" cy="5416550"/>
          </a:xfrm>
          <a:solidFill>
            <a:schemeClr val="tx1"/>
          </a:solidFill>
        </p:spPr>
        <p:txBody>
          <a:bodyPr/>
          <a:lstStyle/>
          <a:p>
            <a:pPr>
              <a:spcBef>
                <a:spcPts val="600"/>
              </a:spcBef>
            </a:pPr>
            <a:r>
              <a:rPr lang="tr-TR" smtClean="0">
                <a:solidFill>
                  <a:schemeClr val="bg1"/>
                </a:solidFill>
              </a:rPr>
              <a:t>Özel sektör işverenlerince bu madde kapsamında çalıştırılan 17/7/1964 tarihli ve 506 sayılı Sosyal Sigortalar Kanununa tabi özürlü sigortalılar ile 1/7/2005 tarihli ve 5378 sayılı Kanunun 14 üncü maddesinde belirtilen korumalı işyerlerinde çalıştırılan özürlü sigortalıların, aynı Kanunun 72 nci ve 73 üncü maddelerinde sayılan ve 78 inci maddesiyle belirlenen prime esas kazanç alt sınırı üzerinden hesaplanan sigorta primine ait işveren hisselerinin tamamı, kontenjan fazlası özürlü çalıştıran, yükümlü olmadıkları halde özürlü çalıştıran işverenlerin bu şekilde çalıştırdıkları her bir özürlü için prime esas kazanç alt sınırı üzerinden hesaplanan sigorta primine ait işveren hisselerinin yüzde ellisi Hazinece karşılanır.</a:t>
            </a:r>
          </a:p>
        </p:txBody>
      </p:sp>
      <p:sp>
        <p:nvSpPr>
          <p:cNvPr id="16389" name="Rectangle 2"/>
          <p:cNvSpPr>
            <a:spLocks noGrp="1" noChangeArrowheads="1"/>
          </p:cNvSpPr>
          <p:nvPr>
            <p:ph type="title"/>
          </p:nvPr>
        </p:nvSpPr>
        <p:spPr>
          <a:xfrm>
            <a:off x="76200" y="44450"/>
            <a:ext cx="8339138" cy="660400"/>
          </a:xfrm>
        </p:spPr>
        <p:txBody>
          <a:bodyPr/>
          <a:lstStyle/>
          <a:p>
            <a:pPr marL="457200" indent="-457200">
              <a:lnSpc>
                <a:spcPct val="9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sldNum" sz="quarter" idx="10"/>
          </p:nvPr>
        </p:nvSpPr>
        <p:spPr>
          <a:noFill/>
        </p:spPr>
        <p:txBody>
          <a:bodyPr/>
          <a:lstStyle/>
          <a:p>
            <a:fld id="{000BE54E-16F7-4DD2-80E7-978EF53D5B0D}" type="slidenum">
              <a:rPr lang="en-GB" smtClean="0"/>
              <a:pPr/>
              <a:t>13</a:t>
            </a:fld>
            <a:endParaRPr lang="en-GB" smtClean="0"/>
          </a:p>
        </p:txBody>
      </p:sp>
      <p:sp>
        <p:nvSpPr>
          <p:cNvPr id="17411" name="Rectangle 3"/>
          <p:cNvSpPr>
            <a:spLocks noGrp="1" noChangeArrowheads="1"/>
          </p:cNvSpPr>
          <p:nvPr>
            <p:ph type="body" idx="1"/>
          </p:nvPr>
        </p:nvSpPr>
        <p:spPr>
          <a:xfrm>
            <a:off x="12700" y="739775"/>
            <a:ext cx="9131300" cy="5416550"/>
          </a:xfrm>
          <a:solidFill>
            <a:schemeClr val="tx1"/>
          </a:solidFill>
        </p:spPr>
        <p:txBody>
          <a:bodyPr/>
          <a:lstStyle/>
          <a:p>
            <a:pPr>
              <a:spcBef>
                <a:spcPts val="600"/>
              </a:spcBef>
            </a:pPr>
            <a:r>
              <a:rPr lang="tr-TR" smtClean="0">
                <a:solidFill>
                  <a:schemeClr val="bg1"/>
                </a:solidFill>
              </a:rPr>
              <a:t>İşveren hissesine ait primlerin Hazinece karşılanabilmesi için işverenlerin çalıştırdıkları sigortalılarla ilgili olarak 506 sayılı Kanun uyarınca aylık prim ve hizmet belgelerinin yasal süresi içerisinde Sosyal Güvenlik Kurumuna verilmesi ve sigortalıların tamamına ait sigorta primlerinin sigortalı hissesine isabet eden tutarı ile Hazinece karşılanmayan işveren hissesine ait tutarın ödenmiş olması şarttır. </a:t>
            </a:r>
          </a:p>
          <a:p>
            <a:pPr>
              <a:spcBef>
                <a:spcPts val="600"/>
              </a:spcBef>
            </a:pPr>
            <a:r>
              <a:rPr lang="tr-TR" smtClean="0">
                <a:solidFill>
                  <a:schemeClr val="bg1"/>
                </a:solidFill>
              </a:rPr>
              <a:t>Bu fıkraya göre işveren tarafından ödenmesi gereken primlerin geç ödenmesi halinde, Hazinece Sosyal Güvenlik Kurumuna yapılacak ödemenin gecikmesinden kaynaklanan gecikme zammı, işverenden tahsil edilir. </a:t>
            </a:r>
          </a:p>
          <a:p>
            <a:pPr>
              <a:spcBef>
                <a:spcPts val="600"/>
              </a:spcBef>
            </a:pPr>
            <a:r>
              <a:rPr lang="tr-TR" smtClean="0">
                <a:solidFill>
                  <a:schemeClr val="bg1"/>
                </a:solidFill>
              </a:rPr>
              <a:t>Hazinece karşılanan prim tutarları gelir ve kurumlar vergisi uygulamalarında gider veya maliyet unsuru olarak dikkate alınmaz. </a:t>
            </a:r>
          </a:p>
        </p:txBody>
      </p:sp>
      <p:sp>
        <p:nvSpPr>
          <p:cNvPr id="17413" name="Rectangle 2"/>
          <p:cNvSpPr>
            <a:spLocks noGrp="1" noChangeArrowheads="1"/>
          </p:cNvSpPr>
          <p:nvPr>
            <p:ph type="title"/>
          </p:nvPr>
        </p:nvSpPr>
        <p:spPr>
          <a:xfrm>
            <a:off x="76200" y="44450"/>
            <a:ext cx="8339138" cy="660400"/>
          </a:xfrm>
        </p:spPr>
        <p:txBody>
          <a:bodyPr/>
          <a:lstStyle/>
          <a:p>
            <a:pPr marL="457200" indent="-457200">
              <a:lnSpc>
                <a:spcPct val="9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sldNum" sz="quarter" idx="10"/>
          </p:nvPr>
        </p:nvSpPr>
        <p:spPr>
          <a:noFill/>
        </p:spPr>
        <p:txBody>
          <a:bodyPr/>
          <a:lstStyle/>
          <a:p>
            <a:fld id="{6F809222-93F1-4ECB-A7FC-DB9BEFC60464}" type="slidenum">
              <a:rPr lang="en-GB" smtClean="0"/>
              <a:pPr/>
              <a:t>14</a:t>
            </a:fld>
            <a:endParaRPr lang="en-GB" smtClean="0"/>
          </a:p>
        </p:txBody>
      </p:sp>
      <p:sp>
        <p:nvSpPr>
          <p:cNvPr id="18435" name="Rectangle 3"/>
          <p:cNvSpPr>
            <a:spLocks noGrp="1" noChangeArrowheads="1"/>
          </p:cNvSpPr>
          <p:nvPr>
            <p:ph type="body" idx="1"/>
          </p:nvPr>
        </p:nvSpPr>
        <p:spPr>
          <a:xfrm>
            <a:off x="12700" y="739775"/>
            <a:ext cx="9131300" cy="5416550"/>
          </a:xfrm>
          <a:solidFill>
            <a:schemeClr val="tx1"/>
          </a:solidFill>
        </p:spPr>
        <p:txBody>
          <a:bodyPr/>
          <a:lstStyle/>
          <a:p>
            <a:pPr>
              <a:spcBef>
                <a:spcPts val="600"/>
              </a:spcBef>
            </a:pPr>
            <a:r>
              <a:rPr lang="tr-TR" b="1" smtClean="0">
                <a:solidFill>
                  <a:schemeClr val="bg1"/>
                </a:solidFill>
              </a:rPr>
              <a:t>(Ek cümle: 31/7/2008-5797/10 md.) </a:t>
            </a:r>
            <a:r>
              <a:rPr lang="tr-TR" smtClean="0">
                <a:solidFill>
                  <a:schemeClr val="bg1"/>
                </a:solidFill>
              </a:rPr>
              <a:t>Bu fıkrada düzenlenen teşvik, kamu idareleri hariç 506 sayılı Kanun kapsamındaki sigortalılara ilişkin matrah ve oranlar üzerinden olmak üzere, 506 sayılı Kanunun geçici 20 nci maddesi kapsamındaki sandıkların statülerine tabi personeli için de uygulanır. </a:t>
            </a:r>
          </a:p>
          <a:p>
            <a:pPr>
              <a:spcBef>
                <a:spcPts val="600"/>
              </a:spcBef>
            </a:pPr>
            <a:r>
              <a:rPr lang="tr-TR" smtClean="0">
                <a:solidFill>
                  <a:schemeClr val="bg1"/>
                </a:solidFill>
              </a:rPr>
              <a:t>Bu fıkranın uygulanmasına ilişkin usul ve esaslar Maliye Bakanlığı ile Çalışma ve Sosyal Güvenlik Bakanlığı ve Hazine Müsteşarlığı tarafından müştereken belirlenir.</a:t>
            </a:r>
          </a:p>
          <a:p>
            <a:r>
              <a:rPr lang="tr-TR" smtClean="0">
                <a:solidFill>
                  <a:schemeClr val="bg1"/>
                </a:solidFill>
              </a:rPr>
              <a:t>Bu maddeye aykırılık hallerinde 101 inci madde uyarınca tahsil edilecek cezalar, özürlülerin ve eski hükümlülerin mesleki eğitim ve mesleki rehabilitasyonu, kendi işini kurmaları, özürlünün iş bulmasını sağlayacak destek teknolojileri ve bu gibi projelerde kullanılır. </a:t>
            </a:r>
            <a:endParaRPr lang="tr-TR" baseline="30000" smtClean="0">
              <a:solidFill>
                <a:schemeClr val="bg1"/>
              </a:solidFill>
            </a:endParaRPr>
          </a:p>
          <a:p>
            <a:pPr>
              <a:spcBef>
                <a:spcPts val="600"/>
              </a:spcBef>
            </a:pPr>
            <a:endParaRPr lang="tr-TR" smtClean="0">
              <a:solidFill>
                <a:schemeClr val="bg1"/>
              </a:solidFill>
            </a:endParaRPr>
          </a:p>
        </p:txBody>
      </p:sp>
      <p:sp>
        <p:nvSpPr>
          <p:cNvPr id="18437" name="Rectangle 2"/>
          <p:cNvSpPr>
            <a:spLocks noGrp="1" noChangeArrowheads="1"/>
          </p:cNvSpPr>
          <p:nvPr>
            <p:ph type="title"/>
          </p:nvPr>
        </p:nvSpPr>
        <p:spPr>
          <a:xfrm>
            <a:off x="76200" y="44450"/>
            <a:ext cx="8339138" cy="660400"/>
          </a:xfrm>
        </p:spPr>
        <p:txBody>
          <a:bodyPr/>
          <a:lstStyle/>
          <a:p>
            <a:pPr marL="457200" indent="-457200">
              <a:lnSpc>
                <a:spcPct val="9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p:cNvSpPr>
            <a:spLocks noGrp="1" noChangeArrowheads="1"/>
          </p:cNvSpPr>
          <p:nvPr>
            <p:ph type="sldNum" sz="quarter" idx="10"/>
          </p:nvPr>
        </p:nvSpPr>
        <p:spPr>
          <a:noFill/>
        </p:spPr>
        <p:txBody>
          <a:bodyPr/>
          <a:lstStyle/>
          <a:p>
            <a:fld id="{ACE6CEC6-B156-476F-9814-63925BE47768}" type="slidenum">
              <a:rPr lang="en-GB" smtClean="0"/>
              <a:pPr/>
              <a:t>15</a:t>
            </a:fld>
            <a:endParaRPr lang="en-GB" smtClean="0"/>
          </a:p>
        </p:txBody>
      </p:sp>
      <p:sp>
        <p:nvSpPr>
          <p:cNvPr id="19459" name="Rectangle 3"/>
          <p:cNvSpPr>
            <a:spLocks noGrp="1" noChangeArrowheads="1"/>
          </p:cNvSpPr>
          <p:nvPr>
            <p:ph type="body" idx="1"/>
          </p:nvPr>
        </p:nvSpPr>
        <p:spPr>
          <a:xfrm>
            <a:off x="12700" y="739775"/>
            <a:ext cx="9131300" cy="5356225"/>
          </a:xfrm>
          <a:solidFill>
            <a:schemeClr val="tx1"/>
          </a:solidFill>
        </p:spPr>
        <p:txBody>
          <a:bodyPr/>
          <a:lstStyle/>
          <a:p>
            <a:r>
              <a:rPr lang="tr-TR" smtClean="0">
                <a:solidFill>
                  <a:schemeClr val="bg1"/>
                </a:solidFill>
              </a:rPr>
              <a:t>Tahsil edilen cezaların kullanımına ilişkin hususlar, Türkiye İş Kurumu Genel Müdürlüğünün koordinatörlüğünde, Çalışma ve Sosyal Güvenlik Bakanlığı Çalışma Genel Müdürlüğü, Çalışma ve Sosyal Güvenlik Bakanlığı İş Sağlığı ve Güvenliği Genel Müdürlüğü, Özürlüler İdaresi Başkanlığı, Adalet Bakanlığı Ceza ve Tevkif Evleri Genel Müdürlüğü ve Türkiye Sakatlar Konfederasyonu ile en çok işçi ve işvereni temsil eden üst kuruluşların birer temsilcilerinden oluşan komisyon tarafından karara bağlanır. </a:t>
            </a:r>
          </a:p>
          <a:p>
            <a:r>
              <a:rPr lang="tr-TR" smtClean="0">
                <a:solidFill>
                  <a:schemeClr val="bg1"/>
                </a:solidFill>
              </a:rPr>
              <a:t>Komisyonun çalışma usul ve esasları Çalışma ve Sosyal Güvenlik Bakanlığınca çıkarılacak yönetmelikle düzenlenir.</a:t>
            </a:r>
          </a:p>
          <a:p>
            <a:r>
              <a:rPr lang="tr-TR" smtClean="0">
                <a:solidFill>
                  <a:schemeClr val="bg1"/>
                </a:solidFill>
              </a:rPr>
              <a:t>Eski hükümlü çalıştırılmasında, kanunlardaki kamu güvenliği ile ilgili hizmetlere ilişkin özel hükümler saklıdır.</a:t>
            </a:r>
          </a:p>
          <a:p>
            <a:pPr>
              <a:spcBef>
                <a:spcPts val="600"/>
              </a:spcBef>
            </a:pPr>
            <a:endParaRPr lang="tr-TR" baseline="30000" smtClean="0">
              <a:solidFill>
                <a:schemeClr val="bg1"/>
              </a:solidFill>
            </a:endParaRPr>
          </a:p>
          <a:p>
            <a:pPr>
              <a:spcBef>
                <a:spcPts val="600"/>
              </a:spcBef>
            </a:pPr>
            <a:endParaRPr lang="tr-TR" smtClean="0">
              <a:solidFill>
                <a:schemeClr val="bg1"/>
              </a:solidFill>
            </a:endParaRPr>
          </a:p>
        </p:txBody>
      </p:sp>
      <p:sp>
        <p:nvSpPr>
          <p:cNvPr id="19461" name="Rectangle 2"/>
          <p:cNvSpPr>
            <a:spLocks noGrp="1" noChangeArrowheads="1"/>
          </p:cNvSpPr>
          <p:nvPr>
            <p:ph type="title"/>
          </p:nvPr>
        </p:nvSpPr>
        <p:spPr>
          <a:xfrm>
            <a:off x="76200" y="44450"/>
            <a:ext cx="8339138" cy="660400"/>
          </a:xfrm>
        </p:spPr>
        <p:txBody>
          <a:bodyPr/>
          <a:lstStyle/>
          <a:p>
            <a:pPr marL="457200" indent="-457200">
              <a:lnSpc>
                <a:spcPct val="9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Grp="1" noChangeArrowheads="1"/>
          </p:cNvSpPr>
          <p:nvPr>
            <p:ph type="sldNum" sz="quarter" idx="10"/>
          </p:nvPr>
        </p:nvSpPr>
        <p:spPr>
          <a:noFill/>
        </p:spPr>
        <p:txBody>
          <a:bodyPr/>
          <a:lstStyle/>
          <a:p>
            <a:fld id="{A3315E88-CAC9-473E-BDE8-FF0BA41AF59A}" type="slidenum">
              <a:rPr lang="en-GB" smtClean="0"/>
              <a:pPr/>
              <a:t>16</a:t>
            </a:fld>
            <a:endParaRPr lang="en-GB" smtClean="0"/>
          </a:p>
        </p:txBody>
      </p:sp>
      <p:sp>
        <p:nvSpPr>
          <p:cNvPr id="20483" name="Rectangle 3"/>
          <p:cNvSpPr>
            <a:spLocks noGrp="1" noChangeArrowheads="1"/>
          </p:cNvSpPr>
          <p:nvPr>
            <p:ph type="body" idx="1"/>
          </p:nvPr>
        </p:nvSpPr>
        <p:spPr>
          <a:xfrm>
            <a:off x="12700" y="739775"/>
            <a:ext cx="9131300" cy="5676900"/>
          </a:xfrm>
          <a:solidFill>
            <a:schemeClr val="tx1"/>
          </a:solidFill>
        </p:spPr>
        <p:txBody>
          <a:bodyPr/>
          <a:lstStyle/>
          <a:p>
            <a:pPr>
              <a:spcBef>
                <a:spcPts val="600"/>
              </a:spcBef>
            </a:pPr>
            <a:r>
              <a:rPr lang="tr-TR" smtClean="0">
                <a:solidFill>
                  <a:schemeClr val="bg1"/>
                </a:solidFill>
              </a:rPr>
              <a:t>Engelli vatandaşların kamu işine yerleştirilmeleri için her yıl özel sınav açılır ve söz konusu kamu sektörü özelleştirilse bile burada daha önce işe başlamış olan engelli kişi işten çıkarılamaz. </a:t>
            </a:r>
          </a:p>
          <a:p>
            <a:pPr>
              <a:spcBef>
                <a:spcPts val="600"/>
              </a:spcBef>
            </a:pPr>
            <a:r>
              <a:rPr lang="tr-TR" smtClean="0">
                <a:solidFill>
                  <a:schemeClr val="bg1"/>
                </a:solidFill>
              </a:rPr>
              <a:t>Eğer bu yer kapanacak olursa, engelli işçi, o ildeki Türkiye İş Kurumu’na başvurur ve bu yolla kendisine normalin iki misli kadar iş kaybı tazminatı ödenir.</a:t>
            </a:r>
          </a:p>
          <a:p>
            <a:pPr>
              <a:spcBef>
                <a:spcPts val="600"/>
              </a:spcBef>
            </a:pPr>
            <a:r>
              <a:rPr lang="tr-TR" smtClean="0">
                <a:solidFill>
                  <a:schemeClr val="bg1"/>
                </a:solidFill>
              </a:rPr>
              <a:t>Sadece özel sektör değil, kamu kurum ve kuruluşları da engelli işçi çalıştırmakla mükelleftir.</a:t>
            </a:r>
          </a:p>
          <a:p>
            <a:pPr>
              <a:spcBef>
                <a:spcPts val="600"/>
              </a:spcBef>
            </a:pPr>
            <a:r>
              <a:rPr lang="tr-TR" smtClean="0">
                <a:solidFill>
                  <a:schemeClr val="bg1"/>
                </a:solidFill>
              </a:rPr>
              <a:t>İşveren, engelli olsun ya da olmasın işe aldığı herkesle hizmet akdi, yani iş sözleşmesi yapmak zorundadır. </a:t>
            </a:r>
          </a:p>
          <a:p>
            <a:pPr>
              <a:spcBef>
                <a:spcPts val="600"/>
              </a:spcBef>
            </a:pPr>
            <a:r>
              <a:rPr lang="tr-TR" smtClean="0">
                <a:solidFill>
                  <a:schemeClr val="bg1"/>
                </a:solidFill>
              </a:rPr>
              <a:t>İş Kanunu uyarınca bir yıl ve daha uzun süreli iş sözleşmeleri yazılı şekilde yapılmak zorundadır.</a:t>
            </a:r>
          </a:p>
          <a:p>
            <a:pPr>
              <a:spcBef>
                <a:spcPts val="600"/>
              </a:spcBef>
            </a:pPr>
            <a:r>
              <a:rPr lang="tr-TR" smtClean="0">
                <a:solidFill>
                  <a:schemeClr val="bg1"/>
                </a:solidFill>
              </a:rPr>
              <a:t>SGK’ca özürlülere erken emeklilik sağlanır,</a:t>
            </a:r>
          </a:p>
          <a:p>
            <a:pPr>
              <a:spcBef>
                <a:spcPts val="600"/>
              </a:spcBef>
            </a:pPr>
            <a:endParaRPr lang="tr-TR" baseline="30000" smtClean="0">
              <a:solidFill>
                <a:schemeClr val="bg1"/>
              </a:solidFill>
            </a:endParaRPr>
          </a:p>
          <a:p>
            <a:pPr>
              <a:spcBef>
                <a:spcPts val="600"/>
              </a:spcBef>
            </a:pPr>
            <a:endParaRPr lang="tr-TR" smtClean="0">
              <a:solidFill>
                <a:schemeClr val="bg1"/>
              </a:solidFill>
            </a:endParaRPr>
          </a:p>
        </p:txBody>
      </p:sp>
      <p:sp>
        <p:nvSpPr>
          <p:cNvPr id="20485" name="Rectangle 2"/>
          <p:cNvSpPr>
            <a:spLocks noGrp="1" noChangeArrowheads="1"/>
          </p:cNvSpPr>
          <p:nvPr>
            <p:ph type="title"/>
          </p:nvPr>
        </p:nvSpPr>
        <p:spPr>
          <a:xfrm>
            <a:off x="76200" y="44450"/>
            <a:ext cx="8339138" cy="660400"/>
          </a:xfrm>
        </p:spPr>
        <p:txBody>
          <a:bodyPr/>
          <a:lstStyle/>
          <a:p>
            <a:pPr marL="457200" indent="-457200">
              <a:lnSpc>
                <a:spcPct val="9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Grp="1" noChangeArrowheads="1"/>
          </p:cNvSpPr>
          <p:nvPr>
            <p:ph type="sldNum" sz="quarter" idx="10"/>
          </p:nvPr>
        </p:nvSpPr>
        <p:spPr>
          <a:noFill/>
        </p:spPr>
        <p:txBody>
          <a:bodyPr/>
          <a:lstStyle/>
          <a:p>
            <a:fld id="{B87EF654-7BE1-47AE-ACAA-85956CCB8469}" type="slidenum">
              <a:rPr lang="en-GB" smtClean="0"/>
              <a:pPr/>
              <a:t>17</a:t>
            </a:fld>
            <a:endParaRPr lang="en-GB" smtClean="0"/>
          </a:p>
        </p:txBody>
      </p:sp>
      <p:sp>
        <p:nvSpPr>
          <p:cNvPr id="21507" name="Rectangle 3"/>
          <p:cNvSpPr>
            <a:spLocks noGrp="1" noChangeArrowheads="1"/>
          </p:cNvSpPr>
          <p:nvPr>
            <p:ph type="body" idx="1"/>
          </p:nvPr>
        </p:nvSpPr>
        <p:spPr>
          <a:xfrm>
            <a:off x="12700" y="739775"/>
            <a:ext cx="9131300" cy="5568950"/>
          </a:xfrm>
          <a:solidFill>
            <a:schemeClr val="tx1"/>
          </a:solidFill>
        </p:spPr>
        <p:txBody>
          <a:bodyPr/>
          <a:lstStyle/>
          <a:p>
            <a:pPr>
              <a:lnSpc>
                <a:spcPct val="95000"/>
              </a:lnSpc>
              <a:spcBef>
                <a:spcPts val="300"/>
              </a:spcBef>
              <a:buFont typeface="Wingdings" pitchFamily="2" charset="2"/>
              <a:buNone/>
            </a:pPr>
            <a:r>
              <a:rPr lang="tr-TR" smtClean="0">
                <a:solidFill>
                  <a:srgbClr val="FF0000"/>
                </a:solidFill>
              </a:rPr>
              <a:t>	</a:t>
            </a:r>
            <a:r>
              <a:rPr lang="tr-TR" b="1" u="sng" smtClean="0">
                <a:solidFill>
                  <a:srgbClr val="FF0000"/>
                </a:solidFill>
              </a:rPr>
              <a:t>1.3. Çocuk ve Genç İşçiler</a:t>
            </a:r>
            <a:endParaRPr lang="tr-TR" smtClean="0">
              <a:solidFill>
                <a:schemeClr val="bg1"/>
              </a:solidFill>
            </a:endParaRPr>
          </a:p>
          <a:p>
            <a:pPr>
              <a:lnSpc>
                <a:spcPct val="95000"/>
              </a:lnSpc>
              <a:spcBef>
                <a:spcPts val="300"/>
              </a:spcBef>
              <a:buFont typeface="Wingdings" pitchFamily="2" charset="2"/>
              <a:buNone/>
            </a:pPr>
            <a:r>
              <a:rPr lang="tr-TR" smtClean="0">
                <a:solidFill>
                  <a:srgbClr val="000000"/>
                </a:solidFill>
              </a:rPr>
              <a:t>	</a:t>
            </a:r>
            <a:r>
              <a:rPr lang="tr-TR" b="1" smtClean="0">
                <a:solidFill>
                  <a:srgbClr val="000000"/>
                </a:solidFill>
              </a:rPr>
              <a:t>Çalışma yaşı kavramı</a:t>
            </a:r>
          </a:p>
          <a:p>
            <a:pPr>
              <a:lnSpc>
                <a:spcPct val="95000"/>
              </a:lnSpc>
              <a:spcBef>
                <a:spcPts val="300"/>
              </a:spcBef>
            </a:pPr>
            <a:r>
              <a:rPr lang="tr-TR" smtClean="0">
                <a:solidFill>
                  <a:srgbClr val="000000"/>
                </a:solidFill>
              </a:rPr>
              <a:t>1833 yasası – 10 yaşında olması gerekli </a:t>
            </a:r>
          </a:p>
          <a:p>
            <a:pPr>
              <a:lnSpc>
                <a:spcPct val="95000"/>
              </a:lnSpc>
              <a:spcBef>
                <a:spcPts val="300"/>
              </a:spcBef>
            </a:pPr>
            <a:r>
              <a:rPr lang="tr-TR" smtClean="0">
                <a:solidFill>
                  <a:srgbClr val="000000"/>
                </a:solidFill>
              </a:rPr>
              <a:t>En küçük çalışma yaşı – ILO  15 yaş</a:t>
            </a:r>
          </a:p>
          <a:p>
            <a:pPr>
              <a:lnSpc>
                <a:spcPct val="95000"/>
              </a:lnSpc>
              <a:spcBef>
                <a:spcPts val="300"/>
              </a:spcBef>
              <a:buFont typeface="Wingdings" pitchFamily="2" charset="2"/>
              <a:buNone/>
            </a:pPr>
            <a:r>
              <a:rPr lang="tr-TR" smtClean="0">
                <a:solidFill>
                  <a:srgbClr val="000000"/>
                </a:solidFill>
              </a:rPr>
              <a:t>	</a:t>
            </a:r>
            <a:r>
              <a:rPr lang="tr-TR" b="1" smtClean="0">
                <a:solidFill>
                  <a:srgbClr val="000000"/>
                </a:solidFill>
              </a:rPr>
              <a:t>Neden risk grubu ?</a:t>
            </a:r>
          </a:p>
          <a:p>
            <a:pPr>
              <a:lnSpc>
                <a:spcPct val="95000"/>
              </a:lnSpc>
              <a:spcBef>
                <a:spcPts val="300"/>
              </a:spcBef>
            </a:pPr>
            <a:r>
              <a:rPr lang="tr-TR" smtClean="0">
                <a:solidFill>
                  <a:srgbClr val="000000"/>
                </a:solidFill>
              </a:rPr>
              <a:t>Deneyimsiz</a:t>
            </a:r>
          </a:p>
          <a:p>
            <a:pPr>
              <a:lnSpc>
                <a:spcPct val="95000"/>
              </a:lnSpc>
              <a:spcBef>
                <a:spcPts val="300"/>
              </a:spcBef>
            </a:pPr>
            <a:r>
              <a:rPr lang="tr-TR" smtClean="0">
                <a:solidFill>
                  <a:srgbClr val="000000"/>
                </a:solidFill>
              </a:rPr>
              <a:t>Fizik gücü az</a:t>
            </a:r>
          </a:p>
          <a:p>
            <a:pPr>
              <a:lnSpc>
                <a:spcPct val="95000"/>
              </a:lnSpc>
              <a:spcBef>
                <a:spcPts val="300"/>
              </a:spcBef>
            </a:pPr>
            <a:r>
              <a:rPr lang="tr-TR" smtClean="0">
                <a:solidFill>
                  <a:srgbClr val="000000"/>
                </a:solidFill>
              </a:rPr>
              <a:t>Mental gelişme (risk bilinci) yetersiz</a:t>
            </a:r>
          </a:p>
          <a:p>
            <a:pPr>
              <a:lnSpc>
                <a:spcPct val="95000"/>
              </a:lnSpc>
              <a:spcBef>
                <a:spcPts val="300"/>
              </a:spcBef>
            </a:pPr>
            <a:r>
              <a:rPr lang="tr-TR" smtClean="0">
                <a:solidFill>
                  <a:srgbClr val="000000"/>
                </a:solidFill>
              </a:rPr>
              <a:t>Oyun oynama hevesi</a:t>
            </a:r>
          </a:p>
          <a:p>
            <a:pPr>
              <a:lnSpc>
                <a:spcPct val="95000"/>
              </a:lnSpc>
              <a:spcBef>
                <a:spcPts val="300"/>
              </a:spcBef>
            </a:pPr>
            <a:r>
              <a:rPr lang="tr-TR" smtClean="0">
                <a:solidFill>
                  <a:srgbClr val="000000"/>
                </a:solidFill>
              </a:rPr>
              <a:t>Horlanma</a:t>
            </a:r>
          </a:p>
          <a:p>
            <a:pPr>
              <a:lnSpc>
                <a:spcPct val="95000"/>
              </a:lnSpc>
              <a:spcBef>
                <a:spcPts val="300"/>
              </a:spcBef>
            </a:pPr>
            <a:r>
              <a:rPr lang="tr-TR" smtClean="0">
                <a:solidFill>
                  <a:srgbClr val="000000"/>
                </a:solidFill>
              </a:rPr>
              <a:t>İkinci sınıf işler</a:t>
            </a:r>
          </a:p>
          <a:p>
            <a:pPr>
              <a:lnSpc>
                <a:spcPct val="95000"/>
              </a:lnSpc>
              <a:spcBef>
                <a:spcPts val="300"/>
              </a:spcBef>
              <a:buFont typeface="Wingdings" pitchFamily="2" charset="2"/>
              <a:buNone/>
            </a:pPr>
            <a:endParaRPr lang="tr-TR" smtClean="0">
              <a:solidFill>
                <a:srgbClr val="000000"/>
              </a:solidFill>
            </a:endParaRPr>
          </a:p>
          <a:p>
            <a:pPr>
              <a:lnSpc>
                <a:spcPct val="95000"/>
              </a:lnSpc>
              <a:spcBef>
                <a:spcPts val="300"/>
              </a:spcBef>
            </a:pPr>
            <a:r>
              <a:rPr lang="tr-TR" smtClean="0">
                <a:solidFill>
                  <a:srgbClr val="000000"/>
                </a:solidFill>
              </a:rPr>
              <a:t>Önlem: ILO - IPEC programı</a:t>
            </a:r>
          </a:p>
          <a:p>
            <a:pPr>
              <a:lnSpc>
                <a:spcPct val="95000"/>
              </a:lnSpc>
              <a:spcBef>
                <a:spcPts val="300"/>
              </a:spcBef>
            </a:pPr>
            <a:r>
              <a:rPr lang="tr-TR" smtClean="0">
                <a:solidFill>
                  <a:srgbClr val="000000"/>
                </a:solidFill>
              </a:rPr>
              <a:t>Eğitim – temel eğitimin 8 yıl – 11 yıl olması</a:t>
            </a:r>
            <a:endParaRPr lang="en-US" smtClean="0">
              <a:solidFill>
                <a:srgbClr val="000000"/>
              </a:solidFill>
            </a:endParaRPr>
          </a:p>
          <a:p>
            <a:pPr>
              <a:lnSpc>
                <a:spcPct val="95000"/>
              </a:lnSpc>
              <a:spcBef>
                <a:spcPts val="300"/>
              </a:spcBef>
            </a:pPr>
            <a:endParaRPr lang="tr-TR" smtClean="0">
              <a:solidFill>
                <a:schemeClr val="bg1"/>
              </a:solidFill>
            </a:endParaRPr>
          </a:p>
        </p:txBody>
      </p:sp>
      <p:sp>
        <p:nvSpPr>
          <p:cNvPr id="21509"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Grp="1" noChangeArrowheads="1"/>
          </p:cNvSpPr>
          <p:nvPr>
            <p:ph type="sldNum" sz="quarter" idx="10"/>
          </p:nvPr>
        </p:nvSpPr>
        <p:spPr>
          <a:noFill/>
        </p:spPr>
        <p:txBody>
          <a:bodyPr/>
          <a:lstStyle/>
          <a:p>
            <a:fld id="{A7A874B5-6218-4A27-9BB9-5C899E53172A}" type="slidenum">
              <a:rPr lang="en-GB" smtClean="0"/>
              <a:pPr/>
              <a:t>18</a:t>
            </a:fld>
            <a:endParaRPr lang="en-GB" smtClean="0"/>
          </a:p>
        </p:txBody>
      </p:sp>
      <p:sp>
        <p:nvSpPr>
          <p:cNvPr id="22531" name="Rectangle 3"/>
          <p:cNvSpPr>
            <a:spLocks noGrp="1" noChangeArrowheads="1"/>
          </p:cNvSpPr>
          <p:nvPr>
            <p:ph type="body" idx="1"/>
          </p:nvPr>
        </p:nvSpPr>
        <p:spPr>
          <a:xfrm>
            <a:off x="12700" y="739775"/>
            <a:ext cx="9131300" cy="5568950"/>
          </a:xfrm>
          <a:solidFill>
            <a:schemeClr val="tx1"/>
          </a:solidFill>
        </p:spPr>
        <p:txBody>
          <a:bodyPr/>
          <a:lstStyle/>
          <a:p>
            <a:pPr>
              <a:spcBef>
                <a:spcPts val="600"/>
              </a:spcBef>
            </a:pPr>
            <a:r>
              <a:rPr lang="tr-TR" smtClean="0">
                <a:solidFill>
                  <a:schemeClr val="bg1"/>
                </a:solidFill>
              </a:rPr>
              <a:t>Çocuk işçiliği, sosyal ve ekonomik açıdan çok önemli bir insan hakları sorunudur. </a:t>
            </a:r>
          </a:p>
          <a:p>
            <a:pPr>
              <a:spcBef>
                <a:spcPts val="600"/>
              </a:spcBef>
            </a:pPr>
            <a:r>
              <a:rPr lang="tr-TR" smtClean="0">
                <a:solidFill>
                  <a:schemeClr val="bg1"/>
                </a:solidFill>
              </a:rPr>
              <a:t>Yapılan tahminlere göre bugün tüm dünyada 250 milyon kadar çocuk, yeterli eğitimden, sağlık hizmetlerinden ve temel özgürlüklerden yoksun biçimde çalışmaktadır. </a:t>
            </a:r>
          </a:p>
          <a:p>
            <a:pPr>
              <a:spcBef>
                <a:spcPts val="600"/>
              </a:spcBef>
            </a:pPr>
            <a:r>
              <a:rPr lang="tr-TR" smtClean="0">
                <a:solidFill>
                  <a:schemeClr val="bg1"/>
                </a:solidFill>
              </a:rPr>
              <a:t>Kişisel açıdan bunun faturasını hiç kuşkusuz çocuklar ödemektedir; ancak, durumdan zarar görenler, aynı zamanda ülkelerdir.</a:t>
            </a:r>
          </a:p>
          <a:p>
            <a:pPr>
              <a:spcBef>
                <a:spcPts val="600"/>
              </a:spcBef>
            </a:pPr>
            <a:r>
              <a:rPr lang="tr-TR" smtClean="0">
                <a:solidFill>
                  <a:schemeClr val="bg1"/>
                </a:solidFill>
              </a:rPr>
              <a:t>Çocuk işçiliğine son verilmesi kendi başına bir amaçtır. </a:t>
            </a:r>
          </a:p>
          <a:p>
            <a:pPr>
              <a:spcBef>
                <a:spcPts val="600"/>
              </a:spcBef>
            </a:pPr>
            <a:r>
              <a:rPr lang="tr-TR" smtClean="0">
                <a:solidFill>
                  <a:schemeClr val="bg1"/>
                </a:solidFill>
              </a:rPr>
              <a:t>Bu amaç doğrultusunda yapılacak işler, aynı zamanda ekonomik ve insani kalkınmaya da katkıda bulunacaktır.</a:t>
            </a:r>
          </a:p>
        </p:txBody>
      </p:sp>
      <p:sp>
        <p:nvSpPr>
          <p:cNvPr id="22533"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p:cNvSpPr>
            <a:spLocks noGrp="1" noChangeArrowheads="1"/>
          </p:cNvSpPr>
          <p:nvPr>
            <p:ph type="sldNum" sz="quarter" idx="10"/>
          </p:nvPr>
        </p:nvSpPr>
        <p:spPr>
          <a:noFill/>
        </p:spPr>
        <p:txBody>
          <a:bodyPr/>
          <a:lstStyle/>
          <a:p>
            <a:fld id="{4B200200-CD87-4441-8533-9107A5645C80}" type="slidenum">
              <a:rPr lang="en-GB" smtClean="0"/>
              <a:pPr/>
              <a:t>19</a:t>
            </a:fld>
            <a:endParaRPr lang="en-GB" smtClean="0"/>
          </a:p>
        </p:txBody>
      </p:sp>
      <p:sp>
        <p:nvSpPr>
          <p:cNvPr id="23555" name="Rectangle 3"/>
          <p:cNvSpPr>
            <a:spLocks noGrp="1" noChangeArrowheads="1"/>
          </p:cNvSpPr>
          <p:nvPr>
            <p:ph type="body" idx="1"/>
          </p:nvPr>
        </p:nvSpPr>
        <p:spPr>
          <a:xfrm>
            <a:off x="12700" y="739775"/>
            <a:ext cx="9131300" cy="5568950"/>
          </a:xfrm>
          <a:solidFill>
            <a:schemeClr val="tx1"/>
          </a:solidFill>
        </p:spPr>
        <p:txBody>
          <a:bodyPr/>
          <a:lstStyle/>
          <a:p>
            <a:pPr>
              <a:spcBef>
                <a:spcPts val="600"/>
              </a:spcBef>
            </a:pPr>
            <a:r>
              <a:rPr lang="tr-TR" smtClean="0">
                <a:solidFill>
                  <a:schemeClr val="bg1"/>
                </a:solidFill>
              </a:rPr>
              <a:t>ILO’nun 1973 tarih ve 138 sayılı Asgari Yaş Sözleşmesi, çocuk işçiliğinin etkili biçimde ortadan kaldırılmasını öngörmektedir.</a:t>
            </a:r>
          </a:p>
          <a:p>
            <a:pPr>
              <a:spcBef>
                <a:spcPts val="600"/>
              </a:spcBef>
            </a:pPr>
            <a:r>
              <a:rPr lang="tr-TR" smtClean="0">
                <a:solidFill>
                  <a:schemeClr val="bg1"/>
                </a:solidFill>
              </a:rPr>
              <a:t>Bu sözleşme, 1999 tarihinde kabul edilen 182 sayılı Çocuk İşçiliğinin En Kötü Biçimlerinin Önlenmesi Sözleşmesi ile daha da pekiştirilmiştir. </a:t>
            </a:r>
          </a:p>
          <a:p>
            <a:pPr>
              <a:spcBef>
                <a:spcPts val="600"/>
              </a:spcBef>
            </a:pPr>
            <a:r>
              <a:rPr lang="tr-TR" smtClean="0">
                <a:solidFill>
                  <a:schemeClr val="bg1"/>
                </a:solidFill>
              </a:rPr>
              <a:t>Bu sözleşme, çocuk işçiliğinin en kötü biçimlerinin hemen sona erdirilmesine yönelik ivedi önlemlerin alınmasını öngörmektedir.</a:t>
            </a:r>
          </a:p>
          <a:p>
            <a:pPr>
              <a:spcBef>
                <a:spcPts val="600"/>
              </a:spcBef>
            </a:pPr>
            <a:r>
              <a:rPr lang="tr-TR" smtClean="0">
                <a:solidFill>
                  <a:schemeClr val="bg1"/>
                </a:solidFill>
              </a:rPr>
              <a:t>Dünya kamuoyu çocuk emeği istismarına karşı duyarlılığını geliştirirken, çocuk işçiliğini hedef alan hareket de, hızı ve yoğunluğu açısından benzeri görülmemiş küresel bir dava haline gelmiştir.</a:t>
            </a:r>
          </a:p>
          <a:p>
            <a:pPr>
              <a:spcBef>
                <a:spcPts val="600"/>
              </a:spcBef>
            </a:pPr>
            <a:r>
              <a:rPr lang="tr-TR" smtClean="0">
                <a:solidFill>
                  <a:schemeClr val="bg1"/>
                </a:solidFill>
              </a:rPr>
              <a:t>Çocuk İşçiliğini Önlenmesi Uluslararası Programı (IPEC) bugün tüm dünyada yürüttüğü 1.000 kadar programla çocuk çalıştırılmasına karşı alternatifler geliştirmektedir.</a:t>
            </a:r>
          </a:p>
          <a:p>
            <a:pPr>
              <a:spcBef>
                <a:spcPts val="600"/>
              </a:spcBef>
            </a:pPr>
            <a:endParaRPr lang="tr-TR" smtClean="0">
              <a:solidFill>
                <a:schemeClr val="bg1"/>
              </a:solidFill>
            </a:endParaRPr>
          </a:p>
        </p:txBody>
      </p:sp>
      <p:sp>
        <p:nvSpPr>
          <p:cNvPr id="23557"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sldNum" sz="quarter" idx="10"/>
          </p:nvPr>
        </p:nvSpPr>
        <p:spPr>
          <a:noFill/>
        </p:spPr>
        <p:txBody>
          <a:bodyPr/>
          <a:lstStyle/>
          <a:p>
            <a:fld id="{6D30455C-3F5E-4DC5-ABBB-811F291D169F}" type="slidenum">
              <a:rPr lang="en-GB" smtClean="0"/>
              <a:pPr/>
              <a:t>2</a:t>
            </a:fld>
            <a:endParaRPr lang="en-GB" smtClean="0"/>
          </a:p>
        </p:txBody>
      </p:sp>
      <p:sp>
        <p:nvSpPr>
          <p:cNvPr id="6147" name="Rectangle 3"/>
          <p:cNvSpPr>
            <a:spLocks noGrp="1" noChangeArrowheads="1"/>
          </p:cNvSpPr>
          <p:nvPr>
            <p:ph type="body" idx="1"/>
          </p:nvPr>
        </p:nvSpPr>
        <p:spPr>
          <a:xfrm>
            <a:off x="0" y="149225"/>
            <a:ext cx="8334375" cy="2444750"/>
          </a:xfrm>
        </p:spPr>
        <p:txBody>
          <a:bodyPr/>
          <a:lstStyle/>
          <a:p>
            <a:pPr>
              <a:buFont typeface="Wingdings" pitchFamily="2" charset="2"/>
              <a:buNone/>
            </a:pPr>
            <a:r>
              <a:rPr lang="tr-TR" sz="2800" smtClean="0">
                <a:solidFill>
                  <a:schemeClr val="bg1"/>
                </a:solidFill>
              </a:rPr>
              <a:t>    </a:t>
            </a:r>
            <a:r>
              <a:rPr lang="tr-TR" sz="2800" b="1" smtClean="0">
                <a:solidFill>
                  <a:srgbClr val="FF0000"/>
                </a:solidFill>
              </a:rPr>
              <a:t>Eğitimimizin Amacı</a:t>
            </a:r>
          </a:p>
          <a:p>
            <a:pPr>
              <a:buFont typeface="Wingdings" pitchFamily="2" charset="2"/>
              <a:buNone/>
            </a:pPr>
            <a:r>
              <a:rPr lang="tr-TR" sz="2800" smtClean="0">
                <a:solidFill>
                  <a:schemeClr val="bg1"/>
                </a:solidFill>
              </a:rPr>
              <a:t>	Katılımcıların, çalışma yaşamında sağlık ve güvenlik açısından farklı riskler içeren ve özel olarak korunması gereken gruplar hakkında bilgi sahibi olmalarını sağlamaktır. </a:t>
            </a:r>
          </a:p>
        </p:txBody>
      </p:sp>
      <p:sp>
        <p:nvSpPr>
          <p:cNvPr id="6148" name="Rectangle 9"/>
          <p:cNvSpPr>
            <a:spLocks noChangeArrowheads="1"/>
          </p:cNvSpPr>
          <p:nvPr/>
        </p:nvSpPr>
        <p:spPr bwMode="auto">
          <a:xfrm>
            <a:off x="0" y="2681288"/>
            <a:ext cx="9144000" cy="3551237"/>
          </a:xfrm>
          <a:prstGeom prst="rect">
            <a:avLst/>
          </a:prstGeom>
          <a:noFill/>
          <a:ln w="9525">
            <a:noFill/>
            <a:miter lim="800000"/>
            <a:headEnd/>
            <a:tailEnd/>
          </a:ln>
        </p:spPr>
        <p:txBody>
          <a:bodyPr/>
          <a:lstStyle/>
          <a:p>
            <a:pPr marL="358775" indent="-358775" eaLnBrk="0" hangingPunct="0">
              <a:lnSpc>
                <a:spcPct val="90000"/>
              </a:lnSpc>
              <a:spcBef>
                <a:spcPct val="30000"/>
              </a:spcBef>
              <a:buClr>
                <a:srgbClr val="FF7200"/>
              </a:buClr>
              <a:buSzPct val="75000"/>
              <a:buFont typeface="Wingdings" pitchFamily="2" charset="2"/>
              <a:buNone/>
            </a:pPr>
            <a:r>
              <a:rPr lang="tr-TR" sz="2800">
                <a:solidFill>
                  <a:schemeClr val="bg1"/>
                </a:solidFill>
              </a:rPr>
              <a:t>    </a:t>
            </a:r>
            <a:r>
              <a:rPr lang="tr-TR" sz="2800" b="1">
                <a:solidFill>
                  <a:srgbClr val="FF0000"/>
                </a:solidFill>
              </a:rPr>
              <a:t>Öğrenim Hedeflerimiz</a:t>
            </a:r>
          </a:p>
          <a:p>
            <a:pPr marL="358775" indent="-358775" eaLnBrk="0" hangingPunct="0">
              <a:lnSpc>
                <a:spcPct val="90000"/>
              </a:lnSpc>
              <a:spcBef>
                <a:spcPct val="30000"/>
              </a:spcBef>
              <a:buClr>
                <a:srgbClr val="FF7200"/>
              </a:buClr>
              <a:buSzPct val="75000"/>
              <a:buFont typeface="Wingdings" pitchFamily="2" charset="2"/>
              <a:buNone/>
            </a:pPr>
            <a:r>
              <a:rPr lang="tr-TR" sz="2800" b="1">
                <a:solidFill>
                  <a:srgbClr val="FF0000"/>
                </a:solidFill>
              </a:rPr>
              <a:t>	</a:t>
            </a:r>
            <a:r>
              <a:rPr lang="tr-TR" sz="2800">
                <a:solidFill>
                  <a:schemeClr val="bg1"/>
                </a:solidFill>
              </a:rPr>
              <a:t>Bu dersin sonunda katılımcılar;</a:t>
            </a:r>
          </a:p>
          <a:p>
            <a:pPr marL="358775" indent="-358775" eaLnBrk="0" hangingPunct="0">
              <a:lnSpc>
                <a:spcPct val="90000"/>
              </a:lnSpc>
              <a:spcBef>
                <a:spcPct val="30000"/>
              </a:spcBef>
              <a:buClr>
                <a:srgbClr val="FF7200"/>
              </a:buClr>
              <a:buSzPct val="75000"/>
              <a:buFont typeface="Wingdings" pitchFamily="2" charset="2"/>
              <a:buBlip>
                <a:blip r:embed="rId2"/>
              </a:buBlip>
            </a:pPr>
            <a:r>
              <a:rPr lang="tr-TR" sz="2800">
                <a:solidFill>
                  <a:schemeClr val="bg1"/>
                </a:solidFill>
              </a:rPr>
              <a:t>İş sağlığı güvenliğinde risk gruplarının açıklar.</a:t>
            </a:r>
          </a:p>
          <a:p>
            <a:pPr marL="358775" indent="-358775" eaLnBrk="0" hangingPunct="0">
              <a:lnSpc>
                <a:spcPct val="90000"/>
              </a:lnSpc>
              <a:spcBef>
                <a:spcPct val="30000"/>
              </a:spcBef>
              <a:buClr>
                <a:srgbClr val="FF7200"/>
              </a:buClr>
              <a:buSzPct val="75000"/>
              <a:buFont typeface="Wingdings" pitchFamily="2" charset="2"/>
              <a:buBlip>
                <a:blip r:embed="rId2"/>
              </a:buBlip>
            </a:pPr>
            <a:r>
              <a:rPr lang="tr-TR" sz="2800">
                <a:solidFill>
                  <a:schemeClr val="bg1"/>
                </a:solidFill>
              </a:rPr>
              <a:t>Risk gruplarına yönelik özel sağlık gözetimi gerekliliklerini belirler.</a:t>
            </a:r>
          </a:p>
          <a:p>
            <a:pPr marL="358775" indent="-358775" eaLnBrk="0" hangingPunct="0">
              <a:lnSpc>
                <a:spcPct val="90000"/>
              </a:lnSpc>
              <a:spcBef>
                <a:spcPct val="30000"/>
              </a:spcBef>
              <a:buClr>
                <a:srgbClr val="FF7200"/>
              </a:buClr>
              <a:buSzPct val="75000"/>
              <a:buFont typeface="Wingdings" pitchFamily="2" charset="2"/>
              <a:buBlip>
                <a:blip r:embed="rId2"/>
              </a:buBlip>
            </a:pPr>
            <a:r>
              <a:rPr lang="tr-TR" sz="2800">
                <a:solidFill>
                  <a:schemeClr val="bg1"/>
                </a:solidFill>
              </a:rPr>
              <a:t>Risk gruplarının sağlıklarının geliştirilmesine yönelik özel korunma yöntemlerini belirler,  </a:t>
            </a:r>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p:cNvSpPr>
            <a:spLocks noGrp="1" noChangeArrowheads="1"/>
          </p:cNvSpPr>
          <p:nvPr>
            <p:ph type="sldNum" sz="quarter" idx="10"/>
          </p:nvPr>
        </p:nvSpPr>
        <p:spPr>
          <a:noFill/>
        </p:spPr>
        <p:txBody>
          <a:bodyPr/>
          <a:lstStyle/>
          <a:p>
            <a:fld id="{17EBFCA1-1A9A-4DAD-9857-ADA3530757BF}" type="slidenum">
              <a:rPr lang="en-GB" smtClean="0"/>
              <a:pPr/>
              <a:t>20</a:t>
            </a:fld>
            <a:endParaRPr lang="en-GB" smtClean="0"/>
          </a:p>
        </p:txBody>
      </p:sp>
      <p:sp>
        <p:nvSpPr>
          <p:cNvPr id="24579" name="Rectangle 3"/>
          <p:cNvSpPr>
            <a:spLocks noGrp="1" noChangeArrowheads="1"/>
          </p:cNvSpPr>
          <p:nvPr>
            <p:ph type="body" idx="1"/>
          </p:nvPr>
        </p:nvSpPr>
        <p:spPr>
          <a:xfrm>
            <a:off x="12700" y="739775"/>
            <a:ext cx="9131300" cy="5568950"/>
          </a:xfrm>
          <a:solidFill>
            <a:schemeClr val="tx1"/>
          </a:solidFill>
        </p:spPr>
        <p:txBody>
          <a:bodyPr/>
          <a:lstStyle/>
          <a:p>
            <a:pPr>
              <a:spcBef>
                <a:spcPts val="600"/>
              </a:spcBef>
            </a:pPr>
            <a:r>
              <a:rPr lang="tr-TR" b="1" u="sng" smtClean="0">
                <a:solidFill>
                  <a:schemeClr val="bg1"/>
                </a:solidFill>
              </a:rPr>
              <a:t>2006 Çocuk İsgücü Anketi sonuçlarına göre düşüş eğilimi devam ediyor.</a:t>
            </a:r>
          </a:p>
          <a:p>
            <a:pPr>
              <a:spcBef>
                <a:spcPts val="600"/>
              </a:spcBef>
            </a:pPr>
            <a:r>
              <a:rPr lang="tr-TR" smtClean="0">
                <a:solidFill>
                  <a:schemeClr val="bg1"/>
                </a:solidFill>
              </a:rPr>
              <a:t>ILO, Çocuk İsçiliğinin Sona Erdirilmesi Uluslararası Programı (IPEC) desteğiyle Türkiye İstatistik Kurumu tarafından Ekim-Aralık 2006 ayları arasında gerçekleştirilen “Çocuk İşgücü Anketi” sonuçları Nisan 2007 ayı sonunda açıklandı. </a:t>
            </a:r>
          </a:p>
          <a:p>
            <a:pPr>
              <a:spcBef>
                <a:spcPts val="600"/>
              </a:spcBef>
            </a:pPr>
            <a:r>
              <a:rPr lang="tr-TR" smtClean="0">
                <a:solidFill>
                  <a:schemeClr val="bg1"/>
                </a:solidFill>
              </a:rPr>
              <a:t>1994 ve 1999 yıllarında gerçekleştirilen iki anketin devamı niteliğindeki 3. Çocuk İşgücü Anketi sonuçlarına göre çocuk isçiliği oranındaki düşüş eğilimi devam ediyor. </a:t>
            </a:r>
          </a:p>
          <a:p>
            <a:pPr>
              <a:spcBef>
                <a:spcPts val="600"/>
              </a:spcBef>
            </a:pPr>
            <a:r>
              <a:rPr lang="tr-TR" smtClean="0">
                <a:solidFill>
                  <a:schemeClr val="bg1"/>
                </a:solidFill>
              </a:rPr>
              <a:t>6-17 yas grubundaki 16,264,000 çocuktan 958,000 çocuk çalışma yasamı içinde yer alıyor. </a:t>
            </a:r>
          </a:p>
          <a:p>
            <a:pPr>
              <a:spcBef>
                <a:spcPts val="600"/>
              </a:spcBef>
            </a:pPr>
            <a:r>
              <a:rPr lang="tr-TR" smtClean="0">
                <a:solidFill>
                  <a:schemeClr val="bg1"/>
                </a:solidFill>
              </a:rPr>
              <a:t>Bu verilere göre 1994 yılında 6-17 yas grubunun yüzde 15.2’si çalışırken, 1999’da bu oran yüzde 10.3’e, 2006’da ise yüzde 5.9’a gerilemiş durumdadır. </a:t>
            </a:r>
          </a:p>
          <a:p>
            <a:pPr>
              <a:spcBef>
                <a:spcPts val="600"/>
              </a:spcBef>
            </a:pPr>
            <a:endParaRPr lang="tr-TR" smtClean="0">
              <a:solidFill>
                <a:schemeClr val="bg1"/>
              </a:solidFill>
            </a:endParaRPr>
          </a:p>
        </p:txBody>
      </p:sp>
      <p:sp>
        <p:nvSpPr>
          <p:cNvPr id="24581"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10"/>
          </p:nvPr>
        </p:nvSpPr>
        <p:spPr>
          <a:noFill/>
        </p:spPr>
        <p:txBody>
          <a:bodyPr/>
          <a:lstStyle/>
          <a:p>
            <a:fld id="{E71AF555-BBAC-403A-8C0C-C03BCFA488AC}" type="slidenum">
              <a:rPr lang="en-GB" smtClean="0"/>
              <a:pPr/>
              <a:t>21</a:t>
            </a:fld>
            <a:endParaRPr lang="en-GB" smtClean="0"/>
          </a:p>
        </p:txBody>
      </p:sp>
      <p:sp>
        <p:nvSpPr>
          <p:cNvPr id="25603" name="Rectangle 3"/>
          <p:cNvSpPr>
            <a:spLocks noGrp="1" noChangeArrowheads="1"/>
          </p:cNvSpPr>
          <p:nvPr>
            <p:ph type="body" idx="1"/>
          </p:nvPr>
        </p:nvSpPr>
        <p:spPr>
          <a:xfrm>
            <a:off x="12700" y="739775"/>
            <a:ext cx="9131300" cy="5432425"/>
          </a:xfrm>
          <a:solidFill>
            <a:schemeClr val="tx1"/>
          </a:solidFill>
        </p:spPr>
        <p:txBody>
          <a:bodyPr/>
          <a:lstStyle/>
          <a:p>
            <a:r>
              <a:rPr lang="tr-TR" smtClean="0">
                <a:solidFill>
                  <a:schemeClr val="bg1"/>
                </a:solidFill>
              </a:rPr>
              <a:t>6-14 yas grubuna bakıldığında 12,478,000 çocuktan 320,000 çocuğun çalıştığı görülmektedir. </a:t>
            </a:r>
          </a:p>
          <a:p>
            <a:r>
              <a:rPr lang="tr-TR" smtClean="0">
                <a:solidFill>
                  <a:schemeClr val="bg1"/>
                </a:solidFill>
              </a:rPr>
              <a:t>Bu veriler Ekim 1999 verileriyle karsılaştırıldığında çalışan çocuk/çağ nüfusu oranının yüzde 5.1’den yüzde 2.6’ya gerilediğini göstermektedir. </a:t>
            </a:r>
          </a:p>
          <a:p>
            <a:r>
              <a:rPr lang="tr-TR" smtClean="0">
                <a:solidFill>
                  <a:schemeClr val="bg1"/>
                </a:solidFill>
              </a:rPr>
              <a:t>Anket sonuçlarına göre sektörler itibarıyla çalışan çocuk sayılarının dağılımı ise tarımda yüzde 41, sanayide yüzde 28, ticarette yüzde 22 ve hizmet sektöründe ise yüzde 9 olarak gerçekleşmektedir.</a:t>
            </a:r>
          </a:p>
        </p:txBody>
      </p:sp>
      <p:sp>
        <p:nvSpPr>
          <p:cNvPr id="25605"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type="sldNum" sz="quarter" idx="10"/>
          </p:nvPr>
        </p:nvSpPr>
        <p:spPr>
          <a:noFill/>
        </p:spPr>
        <p:txBody>
          <a:bodyPr/>
          <a:lstStyle/>
          <a:p>
            <a:fld id="{70CE41DF-061A-45AB-9651-897285115258}" type="slidenum">
              <a:rPr lang="en-GB" smtClean="0"/>
              <a:pPr/>
              <a:t>22</a:t>
            </a:fld>
            <a:endParaRPr lang="en-GB" smtClean="0"/>
          </a:p>
        </p:txBody>
      </p:sp>
      <p:sp>
        <p:nvSpPr>
          <p:cNvPr id="26628"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
        <p:nvSpPr>
          <p:cNvPr id="7" name="1 Başlık"/>
          <p:cNvSpPr txBox="1">
            <a:spLocks/>
          </p:cNvSpPr>
          <p:nvPr/>
        </p:nvSpPr>
        <p:spPr bwMode="auto">
          <a:xfrm>
            <a:off x="15875" y="792163"/>
            <a:ext cx="9128125" cy="715962"/>
          </a:xfrm>
          <a:prstGeom prst="rect">
            <a:avLst/>
          </a:prstGeom>
          <a:noFill/>
          <a:ln w="9525">
            <a:noFill/>
            <a:miter lim="800000"/>
            <a:headEnd/>
            <a:tailEnd/>
          </a:ln>
        </p:spPr>
        <p:txBody>
          <a:bodyPr/>
          <a:lstStyle/>
          <a:p>
            <a:pPr eaLnBrk="0" hangingPunct="0">
              <a:defRPr/>
            </a:pPr>
            <a:r>
              <a:rPr lang="tr-TR" sz="2800" b="1" kern="0" dirty="0">
                <a:latin typeface="+mj-lt"/>
                <a:ea typeface="+mj-ea"/>
                <a:cs typeface="+mj-cs"/>
              </a:rPr>
              <a:t>	</a:t>
            </a:r>
            <a:r>
              <a:rPr lang="tr-TR" sz="2800" b="1" kern="0" dirty="0">
                <a:solidFill>
                  <a:schemeClr val="bg1"/>
                </a:solidFill>
                <a:latin typeface="+mj-lt"/>
                <a:ea typeface="+mj-ea"/>
                <a:cs typeface="+mj-cs"/>
              </a:rPr>
              <a:t>2008 Aralık ayı sigortalı çocuk işçi sayısı</a:t>
            </a:r>
          </a:p>
        </p:txBody>
      </p:sp>
      <p:graphicFrame>
        <p:nvGraphicFramePr>
          <p:cNvPr id="8" name="Group 61"/>
          <p:cNvGraphicFramePr>
            <a:graphicFrameLocks noGrp="1"/>
          </p:cNvGraphicFramePr>
          <p:nvPr>
            <p:ph idx="1"/>
          </p:nvPr>
        </p:nvGraphicFramePr>
        <p:xfrm>
          <a:off x="898525" y="1463675"/>
          <a:ext cx="7406640" cy="4524373"/>
        </p:xfrm>
        <a:graphic>
          <a:graphicData uri="http://schemas.openxmlformats.org/drawingml/2006/table">
            <a:tbl>
              <a:tblPr/>
              <a:tblGrid>
                <a:gridCol w="1851660"/>
                <a:gridCol w="1851660"/>
                <a:gridCol w="1851660"/>
                <a:gridCol w="1851660"/>
              </a:tblGrid>
              <a:tr h="5180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bg1"/>
                          </a:solidFill>
                          <a:effectLst/>
                          <a:latin typeface="Arial" charset="0"/>
                          <a:cs typeface="Arial" charset="0"/>
                        </a:rPr>
                        <a:t>YAŞ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bg1"/>
                          </a:solidFill>
                          <a:effectLst/>
                          <a:latin typeface="Arial" charset="0"/>
                          <a:cs typeface="Arial" charset="0"/>
                        </a:rPr>
                        <a:t>ERKEK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bg1"/>
                          </a:solidFill>
                          <a:effectLst/>
                          <a:latin typeface="Arial" charset="0"/>
                          <a:cs typeface="Arial" charset="0"/>
                        </a:rPr>
                        <a:t>KADIN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bg1"/>
                          </a:solidFill>
                          <a:effectLst/>
                          <a:latin typeface="Arial" charset="0"/>
                          <a:cs typeface="Arial" charset="0"/>
                        </a:rPr>
                        <a:t>TOPLAM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55259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smtClean="0">
                        <a:ln>
                          <a:noFill/>
                        </a:ln>
                        <a:solidFill>
                          <a:schemeClr val="bg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smtClean="0">
                        <a:ln>
                          <a:noFill/>
                        </a:ln>
                        <a:solidFill>
                          <a:schemeClr val="bg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smtClean="0">
                        <a:ln>
                          <a:noFill/>
                        </a:ln>
                        <a:solidFill>
                          <a:schemeClr val="bg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smtClean="0">
                        <a:ln>
                          <a:noFill/>
                        </a:ln>
                        <a:solidFill>
                          <a:schemeClr val="bg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r h="51805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bg1"/>
                          </a:solidFill>
                          <a:effectLst/>
                          <a:latin typeface="Arial" charset="0"/>
                          <a:cs typeface="Arial" charset="0"/>
                        </a:rPr>
                        <a:t>14</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1.186</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872</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2.058</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51805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bg1"/>
                          </a:solidFill>
                          <a:effectLst/>
                          <a:latin typeface="Arial" charset="0"/>
                          <a:cs typeface="Arial" charset="0"/>
                        </a:rPr>
                        <a:t>15</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bg1"/>
                          </a:solidFill>
                          <a:effectLst/>
                          <a:latin typeface="Arial" charset="0"/>
                          <a:cs typeface="Arial" charset="0"/>
                        </a:rPr>
                        <a:t>3.767</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2.180</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5.947</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r h="51805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bg1"/>
                          </a:solidFill>
                          <a:effectLst/>
                          <a:latin typeface="Arial" charset="0"/>
                          <a:cs typeface="Arial" charset="0"/>
                        </a:rPr>
                        <a:t>16</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13.517</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6.225</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19.742</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51805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bg1"/>
                          </a:solidFill>
                          <a:effectLst/>
                          <a:latin typeface="Arial" charset="0"/>
                          <a:cs typeface="Arial" charset="0"/>
                        </a:rPr>
                        <a:t>17</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31.961</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12.291</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44.252</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r h="51805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bg1"/>
                          </a:solidFill>
                          <a:effectLst/>
                          <a:latin typeface="Arial" charset="0"/>
                          <a:cs typeface="Arial" charset="0"/>
                        </a:rPr>
                        <a:t>18</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85.455</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33.526</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118.981</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86343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bg1"/>
                          </a:solidFill>
                          <a:effectLst/>
                          <a:latin typeface="Arial" charset="0"/>
                          <a:cs typeface="Arial" charset="0"/>
                        </a:rPr>
                        <a:t>GENEL TOPLAM</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bg1"/>
                          </a:solidFill>
                          <a:effectLst/>
                          <a:latin typeface="Arial" charset="0"/>
                          <a:cs typeface="Arial" charset="0"/>
                        </a:rPr>
                        <a:t>135.886</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bg1"/>
                          </a:solidFill>
                          <a:effectLst/>
                          <a:latin typeface="Arial" charset="0"/>
                          <a:cs typeface="Arial" charset="0"/>
                        </a:rPr>
                        <a:t>55.094</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bg1"/>
                          </a:solidFill>
                          <a:effectLst/>
                          <a:latin typeface="Arial" charset="0"/>
                          <a:cs typeface="Arial" charset="0"/>
                        </a:rPr>
                        <a:t>190.980</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r>
            </a:tbl>
          </a:graphicData>
        </a:graphic>
      </p:graphicFrame>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Grp="1" noChangeArrowheads="1"/>
          </p:cNvSpPr>
          <p:nvPr>
            <p:ph type="sldNum" sz="quarter" idx="10"/>
          </p:nvPr>
        </p:nvSpPr>
        <p:spPr>
          <a:noFill/>
        </p:spPr>
        <p:txBody>
          <a:bodyPr/>
          <a:lstStyle/>
          <a:p>
            <a:fld id="{1DD80041-9F72-4CFA-85BC-093CCD9E07E3}" type="slidenum">
              <a:rPr lang="en-GB" smtClean="0"/>
              <a:pPr/>
              <a:t>23</a:t>
            </a:fld>
            <a:endParaRPr lang="en-GB" smtClean="0"/>
          </a:p>
        </p:txBody>
      </p:sp>
      <p:sp>
        <p:nvSpPr>
          <p:cNvPr id="27652"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graphicFrame>
        <p:nvGraphicFramePr>
          <p:cNvPr id="7" name="8 Grafik"/>
          <p:cNvGraphicFramePr>
            <a:graphicFrameLocks noGrp="1"/>
          </p:cNvGraphicFramePr>
          <p:nvPr>
            <p:ph idx="1"/>
          </p:nvPr>
        </p:nvGraphicFramePr>
        <p:xfrm>
          <a:off x="182880" y="807720"/>
          <a:ext cx="8503920" cy="5287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p:cNvSpPr>
            <a:spLocks noGrp="1" noChangeArrowheads="1"/>
          </p:cNvSpPr>
          <p:nvPr>
            <p:ph type="sldNum" sz="quarter" idx="10"/>
          </p:nvPr>
        </p:nvSpPr>
        <p:spPr>
          <a:noFill/>
        </p:spPr>
        <p:txBody>
          <a:bodyPr/>
          <a:lstStyle/>
          <a:p>
            <a:fld id="{DB35B57F-CAC6-4537-8780-C8730BE58276}" type="slidenum">
              <a:rPr lang="en-GB" smtClean="0"/>
              <a:pPr/>
              <a:t>24</a:t>
            </a:fld>
            <a:endParaRPr lang="en-GB" smtClean="0"/>
          </a:p>
        </p:txBody>
      </p:sp>
      <p:sp>
        <p:nvSpPr>
          <p:cNvPr id="28676"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graphicFrame>
        <p:nvGraphicFramePr>
          <p:cNvPr id="7" name="Chart 1"/>
          <p:cNvGraphicFramePr>
            <a:graphicFrameLocks noGrp="1"/>
          </p:cNvGraphicFramePr>
          <p:nvPr>
            <p:ph idx="1"/>
          </p:nvPr>
        </p:nvGraphicFramePr>
        <p:xfrm>
          <a:off x="213360" y="899160"/>
          <a:ext cx="8580120" cy="504412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sldNum" sz="quarter" idx="10"/>
          </p:nvPr>
        </p:nvSpPr>
        <p:spPr>
          <a:noFill/>
        </p:spPr>
        <p:txBody>
          <a:bodyPr/>
          <a:lstStyle/>
          <a:p>
            <a:fld id="{838BBFD7-05DF-4889-88DA-B7BFEEC04BA4}" type="slidenum">
              <a:rPr lang="en-GB" smtClean="0"/>
              <a:pPr/>
              <a:t>25</a:t>
            </a:fld>
            <a:endParaRPr lang="en-GB" smtClean="0"/>
          </a:p>
        </p:txBody>
      </p:sp>
      <p:sp>
        <p:nvSpPr>
          <p:cNvPr id="29699" name="Rectangle 3"/>
          <p:cNvSpPr>
            <a:spLocks noGrp="1" noChangeArrowheads="1"/>
          </p:cNvSpPr>
          <p:nvPr>
            <p:ph type="body" idx="1"/>
          </p:nvPr>
        </p:nvSpPr>
        <p:spPr>
          <a:xfrm>
            <a:off x="12700" y="739775"/>
            <a:ext cx="9131300" cy="5568950"/>
          </a:xfrm>
          <a:solidFill>
            <a:schemeClr val="tx1"/>
          </a:solidFill>
        </p:spPr>
        <p:txBody>
          <a:bodyPr/>
          <a:lstStyle/>
          <a:p>
            <a:pPr>
              <a:spcBef>
                <a:spcPts val="1200"/>
              </a:spcBef>
              <a:buFont typeface="Wingdings" pitchFamily="2" charset="2"/>
              <a:buNone/>
            </a:pPr>
            <a:r>
              <a:rPr lang="tr-TR" smtClean="0">
                <a:solidFill>
                  <a:srgbClr val="FF0000"/>
                </a:solidFill>
              </a:rPr>
              <a:t>	</a:t>
            </a:r>
            <a:r>
              <a:rPr lang="tr-TR" b="1" u="sng" smtClean="0">
                <a:solidFill>
                  <a:srgbClr val="FF0000"/>
                </a:solidFill>
              </a:rPr>
              <a:t>1.4. Yaşlı İşçiler</a:t>
            </a:r>
            <a:endParaRPr lang="tr-TR" smtClean="0">
              <a:solidFill>
                <a:schemeClr val="bg1"/>
              </a:solidFill>
            </a:endParaRPr>
          </a:p>
          <a:p>
            <a:pPr>
              <a:spcBef>
                <a:spcPts val="1200"/>
              </a:spcBef>
              <a:buFont typeface="Wingdings" pitchFamily="2" charset="2"/>
              <a:buNone/>
            </a:pPr>
            <a:r>
              <a:rPr lang="tr-TR" smtClean="0">
                <a:solidFill>
                  <a:srgbClr val="000000"/>
                </a:solidFill>
              </a:rPr>
              <a:t>	</a:t>
            </a:r>
            <a:r>
              <a:rPr lang="tr-TR" b="1" u="sng" smtClean="0">
                <a:solidFill>
                  <a:schemeClr val="bg1"/>
                </a:solidFill>
              </a:rPr>
              <a:t>ILO Yaşlı İşçi Hakları:</a:t>
            </a:r>
          </a:p>
          <a:p>
            <a:pPr>
              <a:spcBef>
                <a:spcPts val="1200"/>
              </a:spcBef>
            </a:pPr>
            <a:r>
              <a:rPr lang="tr-TR" smtClean="0">
                <a:solidFill>
                  <a:schemeClr val="bg1"/>
                </a:solidFill>
              </a:rPr>
              <a:t>Madde 6 – 8. Maddeler: Çalışma hayatıyla ilgili haklar </a:t>
            </a:r>
          </a:p>
          <a:p>
            <a:pPr>
              <a:spcBef>
                <a:spcPts val="1200"/>
              </a:spcBef>
            </a:pPr>
            <a:r>
              <a:rPr lang="tr-TR" smtClean="0">
                <a:solidFill>
                  <a:schemeClr val="bg1"/>
                </a:solidFill>
              </a:rPr>
              <a:t>Sözleşmenin 6. Maddesi, taraf Devletleri, herkesin kendi seçtiği ve girdiği bir işte çalışarak geçimini sağlama imkanı hakkını korumak için gerekli tedbirleri almakla yükümlü kılmaktadır. </a:t>
            </a:r>
          </a:p>
          <a:p>
            <a:pPr>
              <a:spcBef>
                <a:spcPts val="1200"/>
              </a:spcBef>
            </a:pPr>
            <a:r>
              <a:rPr lang="tr-TR" smtClean="0">
                <a:solidFill>
                  <a:schemeClr val="bg1"/>
                </a:solidFill>
              </a:rPr>
              <a:t>“Adil ve elverişli şartlarda çalışma hakkı” (Sözleşme, 7. Madde), yaşlı işçilerin emekliliklerine kadar güvenli çalışma koşullarından yararlanmaları açısından özel bir önem taşımaktadır. </a:t>
            </a:r>
          </a:p>
        </p:txBody>
      </p:sp>
      <p:sp>
        <p:nvSpPr>
          <p:cNvPr id="29701"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5"/>
          <p:cNvSpPr>
            <a:spLocks noGrp="1" noChangeArrowheads="1"/>
          </p:cNvSpPr>
          <p:nvPr>
            <p:ph type="sldNum" sz="quarter" idx="10"/>
          </p:nvPr>
        </p:nvSpPr>
        <p:spPr>
          <a:noFill/>
        </p:spPr>
        <p:txBody>
          <a:bodyPr/>
          <a:lstStyle/>
          <a:p>
            <a:fld id="{05D5EC5D-E245-4972-889B-165F8BEAB234}" type="slidenum">
              <a:rPr lang="en-GB" smtClean="0"/>
              <a:pPr/>
              <a:t>26</a:t>
            </a:fld>
            <a:endParaRPr lang="en-GB" smtClean="0"/>
          </a:p>
        </p:txBody>
      </p:sp>
      <p:sp>
        <p:nvSpPr>
          <p:cNvPr id="30724"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
        <p:nvSpPr>
          <p:cNvPr id="7" name="1 Başlık"/>
          <p:cNvSpPr txBox="1">
            <a:spLocks/>
          </p:cNvSpPr>
          <p:nvPr/>
        </p:nvSpPr>
        <p:spPr bwMode="auto">
          <a:xfrm>
            <a:off x="122238" y="777875"/>
            <a:ext cx="8899525" cy="715963"/>
          </a:xfrm>
          <a:prstGeom prst="rect">
            <a:avLst/>
          </a:prstGeom>
          <a:noFill/>
          <a:ln w="9525">
            <a:noFill/>
            <a:miter lim="800000"/>
            <a:headEnd/>
            <a:tailEnd/>
          </a:ln>
        </p:spPr>
        <p:txBody>
          <a:bodyPr/>
          <a:lstStyle/>
          <a:p>
            <a:pPr eaLnBrk="0" hangingPunct="0">
              <a:defRPr/>
            </a:pPr>
            <a:r>
              <a:rPr lang="tr-TR" sz="2800" b="1" kern="0" dirty="0">
                <a:solidFill>
                  <a:schemeClr val="bg1"/>
                </a:solidFill>
                <a:latin typeface="+mj-lt"/>
                <a:ea typeface="+mj-ea"/>
                <a:cs typeface="+mj-cs"/>
              </a:rPr>
              <a:t>2008 Aralık ayı sigortalı 60 yaş üstü işçi sayısı</a:t>
            </a:r>
          </a:p>
        </p:txBody>
      </p:sp>
      <p:graphicFrame>
        <p:nvGraphicFramePr>
          <p:cNvPr id="9" name="Group 33"/>
          <p:cNvGraphicFramePr>
            <a:graphicFrameLocks noGrp="1"/>
          </p:cNvGraphicFramePr>
          <p:nvPr>
            <p:ph idx="1"/>
          </p:nvPr>
        </p:nvGraphicFramePr>
        <p:xfrm>
          <a:off x="1447800" y="2057400"/>
          <a:ext cx="5486400" cy="1905001"/>
        </p:xfrm>
        <a:graphic>
          <a:graphicData uri="http://schemas.openxmlformats.org/drawingml/2006/table">
            <a:tbl>
              <a:tblPr/>
              <a:tblGrid>
                <a:gridCol w="1371600"/>
                <a:gridCol w="1371600"/>
                <a:gridCol w="1371600"/>
                <a:gridCol w="1371600"/>
              </a:tblGrid>
              <a:tr h="655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bg1"/>
                          </a:solidFill>
                          <a:effectLst/>
                          <a:latin typeface="Arial" charset="0"/>
                          <a:cs typeface="Arial" charset="0"/>
                        </a:rPr>
                        <a:t>YAŞ</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bg1"/>
                          </a:solidFill>
                          <a:effectLst/>
                          <a:latin typeface="Arial" charset="0"/>
                          <a:cs typeface="Arial" charset="0"/>
                        </a:rPr>
                        <a:t>ERKEK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bg1"/>
                          </a:solidFill>
                          <a:effectLst/>
                          <a:latin typeface="Arial" charset="0"/>
                          <a:cs typeface="Arial" charset="0"/>
                        </a:rPr>
                        <a:t>KADIN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bg1"/>
                          </a:solidFill>
                          <a:effectLst/>
                          <a:latin typeface="Arial" charset="0"/>
                          <a:cs typeface="Arial" charset="0"/>
                        </a:rPr>
                        <a:t>TOPLAM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1249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bg1"/>
                          </a:solidFill>
                          <a:effectLst/>
                          <a:latin typeface="Arial" charset="0"/>
                          <a:cs typeface="Arial" charset="0"/>
                        </a:rPr>
                        <a:t>60 – 83+</a:t>
                      </a: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20.644</a:t>
                      </a: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bg1"/>
                          </a:solidFill>
                          <a:effectLst/>
                          <a:latin typeface="Arial" charset="0"/>
                          <a:cs typeface="Arial" charset="0"/>
                        </a:rPr>
                        <a:t>     3.188</a:t>
                      </a: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bg1"/>
                          </a:solidFill>
                          <a:effectLst/>
                          <a:latin typeface="Arial" charset="0"/>
                          <a:cs typeface="Arial" charset="0"/>
                        </a:rPr>
                        <a:t>     23.832</a:t>
                      </a: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p:cNvSpPr>
            <a:spLocks noGrp="1" noChangeArrowheads="1"/>
          </p:cNvSpPr>
          <p:nvPr>
            <p:ph type="sldNum" sz="quarter" idx="10"/>
          </p:nvPr>
        </p:nvSpPr>
        <p:spPr>
          <a:noFill/>
        </p:spPr>
        <p:txBody>
          <a:bodyPr/>
          <a:lstStyle/>
          <a:p>
            <a:fld id="{18FEA56B-D992-4731-B96C-FE78CF3DAA95}" type="slidenum">
              <a:rPr lang="en-GB" smtClean="0"/>
              <a:pPr/>
              <a:t>27</a:t>
            </a:fld>
            <a:endParaRPr lang="en-GB" smtClean="0"/>
          </a:p>
        </p:txBody>
      </p:sp>
      <p:sp>
        <p:nvSpPr>
          <p:cNvPr id="31747" name="Rectangle 3"/>
          <p:cNvSpPr>
            <a:spLocks noGrp="1" noChangeArrowheads="1"/>
          </p:cNvSpPr>
          <p:nvPr>
            <p:ph type="body" idx="1"/>
          </p:nvPr>
        </p:nvSpPr>
        <p:spPr>
          <a:xfrm>
            <a:off x="12700" y="739775"/>
            <a:ext cx="9131300" cy="6118225"/>
          </a:xfrm>
          <a:solidFill>
            <a:schemeClr val="tx1"/>
          </a:solidFill>
        </p:spPr>
        <p:txBody>
          <a:bodyPr/>
          <a:lstStyle/>
          <a:p>
            <a:pPr>
              <a:spcBef>
                <a:spcPts val="600"/>
              </a:spcBef>
            </a:pPr>
            <a:r>
              <a:rPr lang="tr-TR" smtClean="0">
                <a:solidFill>
                  <a:schemeClr val="bg1"/>
                </a:solidFill>
              </a:rPr>
              <a:t>Emeklilik öncesindeki yıllarda, yaşlı işçilerin yeni durumlarına uyum sağlamak üzere hazırlanmaları için, işveren örgütleri, işçi sendikaları ve ilgili diğer yapıların katımıyla emeklilik hazırlık programları uygulanmalıdır.</a:t>
            </a:r>
          </a:p>
          <a:p>
            <a:pPr>
              <a:spcBef>
                <a:spcPts val="600"/>
              </a:spcBef>
            </a:pPr>
            <a:r>
              <a:rPr lang="tr-TR" smtClean="0">
                <a:solidFill>
                  <a:schemeClr val="bg1"/>
                </a:solidFill>
              </a:rPr>
              <a:t>Bu programlar, yaşlı işçilere özellikle şu konularda bilgi sağlamalıdır: </a:t>
            </a:r>
          </a:p>
          <a:p>
            <a:pPr>
              <a:spcBef>
                <a:spcPts val="600"/>
              </a:spcBef>
            </a:pPr>
            <a:r>
              <a:rPr lang="tr-TR" smtClean="0">
                <a:solidFill>
                  <a:schemeClr val="bg1"/>
                </a:solidFill>
              </a:rPr>
              <a:t>emekli olarak hak ve yükümlülükleri; </a:t>
            </a:r>
          </a:p>
          <a:p>
            <a:pPr>
              <a:spcBef>
                <a:spcPts val="600"/>
              </a:spcBef>
            </a:pPr>
            <a:r>
              <a:rPr lang="tr-TR" smtClean="0">
                <a:solidFill>
                  <a:schemeClr val="bg1"/>
                </a:solidFill>
              </a:rPr>
              <a:t>bir mesleki faaliyeti sürdürmeye ya da gönüllü bir çalışma üstlenmeye ilişkin olanaklar ve bunların koşulları; </a:t>
            </a:r>
          </a:p>
          <a:p>
            <a:pPr>
              <a:spcBef>
                <a:spcPts val="600"/>
              </a:spcBef>
            </a:pPr>
            <a:r>
              <a:rPr lang="tr-TR" smtClean="0">
                <a:solidFill>
                  <a:schemeClr val="bg1"/>
                </a:solidFill>
              </a:rPr>
              <a:t>yaşlanmanın neden olduğu olumsuz etkilerle mücadele yolları; </a:t>
            </a:r>
          </a:p>
          <a:p>
            <a:pPr>
              <a:spcBef>
                <a:spcPts val="600"/>
              </a:spcBef>
            </a:pPr>
            <a:r>
              <a:rPr lang="tr-TR" smtClean="0">
                <a:solidFill>
                  <a:schemeClr val="bg1"/>
                </a:solidFill>
              </a:rPr>
              <a:t>yetişkin eğitimi ve kültürel faaliyetlere ilişkin olanaklar; </a:t>
            </a:r>
          </a:p>
          <a:p>
            <a:pPr>
              <a:spcBef>
                <a:spcPts val="600"/>
              </a:spcBef>
            </a:pPr>
            <a:r>
              <a:rPr lang="tr-TR" smtClean="0">
                <a:solidFill>
                  <a:schemeClr val="bg1"/>
                </a:solidFill>
              </a:rPr>
              <a:t>boş zaman kullanımı.</a:t>
            </a:r>
            <a:endParaRPr lang="tr-TR" b="1" smtClean="0">
              <a:solidFill>
                <a:schemeClr val="bg1"/>
              </a:solidFill>
            </a:endParaRPr>
          </a:p>
          <a:p>
            <a:pPr>
              <a:spcBef>
                <a:spcPts val="600"/>
              </a:spcBef>
            </a:pPr>
            <a:r>
              <a:rPr lang="tr-TR" smtClean="0">
                <a:solidFill>
                  <a:schemeClr val="bg1"/>
                </a:solidFill>
              </a:rPr>
              <a:t>Sözleşmenin 8. maddesi ile koruma altına haklar; yani, sendikal haklar, yaşlı işçiler için emeklilik sonrasını da içerecek şekilde geçerli olmalıdır.</a:t>
            </a:r>
          </a:p>
          <a:p>
            <a:pPr>
              <a:spcBef>
                <a:spcPts val="600"/>
              </a:spcBef>
            </a:pPr>
            <a:endParaRPr lang="tr-TR" smtClean="0">
              <a:solidFill>
                <a:schemeClr val="bg1"/>
              </a:solidFill>
            </a:endParaRPr>
          </a:p>
        </p:txBody>
      </p:sp>
      <p:sp>
        <p:nvSpPr>
          <p:cNvPr id="31749"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p:cNvSpPr>
            <a:spLocks noGrp="1" noChangeArrowheads="1"/>
          </p:cNvSpPr>
          <p:nvPr>
            <p:ph type="sldNum" sz="quarter" idx="10"/>
          </p:nvPr>
        </p:nvSpPr>
        <p:spPr>
          <a:noFill/>
        </p:spPr>
        <p:txBody>
          <a:bodyPr/>
          <a:lstStyle/>
          <a:p>
            <a:fld id="{A0BAE075-FF4C-46F7-91DF-2042F2422FD8}" type="slidenum">
              <a:rPr lang="en-GB" smtClean="0"/>
              <a:pPr/>
              <a:t>28</a:t>
            </a:fld>
            <a:endParaRPr lang="en-GB" smtClean="0"/>
          </a:p>
        </p:txBody>
      </p:sp>
      <p:sp>
        <p:nvSpPr>
          <p:cNvPr id="32771" name="Rectangle 3"/>
          <p:cNvSpPr>
            <a:spLocks noGrp="1" noChangeArrowheads="1"/>
          </p:cNvSpPr>
          <p:nvPr>
            <p:ph type="body" idx="1"/>
          </p:nvPr>
        </p:nvSpPr>
        <p:spPr>
          <a:xfrm>
            <a:off x="12700" y="739775"/>
            <a:ext cx="9131300" cy="5372100"/>
          </a:xfrm>
          <a:solidFill>
            <a:schemeClr val="tx1"/>
          </a:solidFill>
        </p:spPr>
        <p:txBody>
          <a:bodyPr/>
          <a:lstStyle/>
          <a:p>
            <a:pPr>
              <a:spcBef>
                <a:spcPts val="600"/>
              </a:spcBef>
              <a:buFont typeface="Wingdings" pitchFamily="2" charset="2"/>
              <a:buNone/>
            </a:pPr>
            <a:r>
              <a:rPr lang="tr-TR" sz="2000" b="1" smtClean="0">
                <a:solidFill>
                  <a:schemeClr val="bg1"/>
                </a:solidFill>
              </a:rPr>
              <a:t>	</a:t>
            </a:r>
            <a:r>
              <a:rPr lang="tr-TR" b="1" smtClean="0">
                <a:solidFill>
                  <a:schemeClr val="bg1"/>
                </a:solidFill>
              </a:rPr>
              <a:t>9. Madde: Sosyal güvenlik hakkı</a:t>
            </a:r>
            <a:endParaRPr lang="tr-TR" smtClean="0">
              <a:solidFill>
                <a:schemeClr val="bg1"/>
              </a:solidFill>
            </a:endParaRPr>
          </a:p>
          <a:p>
            <a:pPr>
              <a:spcBef>
                <a:spcPts val="600"/>
              </a:spcBef>
            </a:pPr>
            <a:r>
              <a:rPr lang="tr-TR" smtClean="0">
                <a:solidFill>
                  <a:schemeClr val="bg1"/>
                </a:solidFill>
              </a:rPr>
              <a:t>Sözleşmenin 9. Maddesi genel olarak taraf Devletlerin “herkese sosyal güvenlik hakkını tanıyacağını” belirtmektedir.</a:t>
            </a:r>
          </a:p>
          <a:p>
            <a:pPr>
              <a:spcBef>
                <a:spcPts val="600"/>
              </a:spcBef>
            </a:pPr>
            <a:r>
              <a:rPr lang="tr-TR" smtClean="0">
                <a:solidFill>
                  <a:schemeClr val="bg1"/>
                </a:solidFill>
              </a:rPr>
              <a:t>Sözleşmenin 9. Maddesi ve ILO-UÇÖ'nün sosyal güvenlikle ilgili sözleşmelerinin hükümleri uyarınca, taraf Devletler, ulusal yasalarca belirlenecek belirli bir yaşta başlamak üzere zorunlu yaşlılık aylığı sigortası genel sistemini tesis etmek için uygun tedbirleri almalıdır. ,</a:t>
            </a:r>
          </a:p>
          <a:p>
            <a:pPr>
              <a:spcBef>
                <a:spcPts val="600"/>
              </a:spcBef>
            </a:pPr>
            <a:r>
              <a:rPr lang="tr-TR" smtClean="0">
                <a:solidFill>
                  <a:schemeClr val="bg1"/>
                </a:solidFill>
              </a:rPr>
              <a:t>Emeklilik yaşını belirlerken yaşlı kişilerin sahip oldukları meslekleri ve çalışabilirlik durumlarını göz önünde bulunduracak ve demografik, ekonomik ve sosyal unsurları tam anlamıyla gözetecek bir esneklik sağlamaya çağırmaktadır.</a:t>
            </a:r>
          </a:p>
        </p:txBody>
      </p:sp>
      <p:sp>
        <p:nvSpPr>
          <p:cNvPr id="32773"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10"/>
          </p:nvPr>
        </p:nvSpPr>
        <p:spPr>
          <a:noFill/>
        </p:spPr>
        <p:txBody>
          <a:bodyPr/>
          <a:lstStyle/>
          <a:p>
            <a:fld id="{9B92F8CC-35CB-46F7-9249-E67DE95AD9E8}" type="slidenum">
              <a:rPr lang="en-GB" smtClean="0"/>
              <a:pPr/>
              <a:t>29</a:t>
            </a:fld>
            <a:endParaRPr lang="en-GB" smtClean="0"/>
          </a:p>
        </p:txBody>
      </p:sp>
      <p:sp>
        <p:nvSpPr>
          <p:cNvPr id="33795" name="Rectangle 3"/>
          <p:cNvSpPr>
            <a:spLocks noGrp="1" noChangeArrowheads="1"/>
          </p:cNvSpPr>
          <p:nvPr>
            <p:ph type="body" idx="1"/>
          </p:nvPr>
        </p:nvSpPr>
        <p:spPr>
          <a:xfrm>
            <a:off x="12700" y="739775"/>
            <a:ext cx="9131300" cy="5372100"/>
          </a:xfrm>
          <a:solidFill>
            <a:schemeClr val="tx1"/>
          </a:solidFill>
        </p:spPr>
        <p:txBody>
          <a:bodyPr/>
          <a:lstStyle/>
          <a:p>
            <a:pPr>
              <a:spcBef>
                <a:spcPts val="600"/>
              </a:spcBef>
            </a:pPr>
            <a:r>
              <a:rPr lang="tr-TR" smtClean="0">
                <a:solidFill>
                  <a:schemeClr val="bg1"/>
                </a:solidFill>
              </a:rPr>
              <a:t>Sözleşmenin 9. Maddesinin tam olarak uygulanabilmesi için taraf Devletler, mevcut kaynakları elverdiği ölçüde, ulusal yasalarca belirlenen bir yaşa geldiklerinde emekliliğe hak kazanmak için gerekli katkı ödemelerini tamamlamamış, emekli aylığına ya da başka türden bir sosyal güvenlik ödeneğine hak kazanamamış ve başka hiçbir gelir kaynağı olmayan tüm yaşlı kişilere katkı ödemesi gerektirmeden yaşlılık aylığı ya da benzeri destekleri sağlamalıdır.</a:t>
            </a:r>
          </a:p>
        </p:txBody>
      </p:sp>
      <p:sp>
        <p:nvSpPr>
          <p:cNvPr id="33797"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Grp="1" noChangeArrowheads="1"/>
          </p:cNvSpPr>
          <p:nvPr>
            <p:ph type="sldNum" sz="quarter" idx="10"/>
          </p:nvPr>
        </p:nvSpPr>
        <p:spPr>
          <a:noFill/>
        </p:spPr>
        <p:txBody>
          <a:bodyPr/>
          <a:lstStyle/>
          <a:p>
            <a:fld id="{5A0A34FD-58B0-464F-98C3-D7B9152196DF}" type="slidenum">
              <a:rPr lang="en-GB" smtClean="0"/>
              <a:pPr/>
              <a:t>3</a:t>
            </a:fld>
            <a:endParaRPr lang="en-GB" smtClean="0"/>
          </a:p>
        </p:txBody>
      </p:sp>
      <p:sp>
        <p:nvSpPr>
          <p:cNvPr id="7171" name="Rectangle 2"/>
          <p:cNvSpPr>
            <a:spLocks noGrp="1" noChangeArrowheads="1"/>
          </p:cNvSpPr>
          <p:nvPr>
            <p:ph type="title"/>
          </p:nvPr>
        </p:nvSpPr>
        <p:spPr>
          <a:xfrm>
            <a:off x="742950" y="200025"/>
            <a:ext cx="4502150" cy="427038"/>
          </a:xfrm>
        </p:spPr>
        <p:txBody>
          <a:bodyPr/>
          <a:lstStyle/>
          <a:p>
            <a:r>
              <a:rPr lang="tr-TR" smtClean="0">
                <a:solidFill>
                  <a:srgbClr val="FF3300"/>
                </a:solidFill>
              </a:rPr>
              <a:t>Konu Başlıklarımız</a:t>
            </a:r>
          </a:p>
        </p:txBody>
      </p:sp>
      <p:sp>
        <p:nvSpPr>
          <p:cNvPr id="7172" name="Rectangle 3"/>
          <p:cNvSpPr>
            <a:spLocks noGrp="1" noChangeArrowheads="1"/>
          </p:cNvSpPr>
          <p:nvPr>
            <p:ph type="body" idx="1"/>
          </p:nvPr>
        </p:nvSpPr>
        <p:spPr>
          <a:xfrm>
            <a:off x="350838" y="773113"/>
            <a:ext cx="8204200" cy="5376862"/>
          </a:xfrm>
        </p:spPr>
        <p:txBody>
          <a:bodyPr/>
          <a:lstStyle/>
          <a:p>
            <a:pPr>
              <a:spcBef>
                <a:spcPts val="1200"/>
              </a:spcBef>
              <a:buFont typeface="Wingdings" pitchFamily="2" charset="2"/>
              <a:buNone/>
            </a:pPr>
            <a:r>
              <a:rPr lang="tr-TR" sz="2800" b="1" smtClean="0">
                <a:solidFill>
                  <a:srgbClr val="FF0000"/>
                </a:solidFill>
              </a:rPr>
              <a:t>1.</a:t>
            </a:r>
            <a:r>
              <a:rPr lang="tr-TR" sz="2800" smtClean="0">
                <a:solidFill>
                  <a:schemeClr val="bg1"/>
                </a:solidFill>
              </a:rPr>
              <a:t> İş sağlığı ve güvenliğinde alanında risk grupları</a:t>
            </a:r>
          </a:p>
          <a:p>
            <a:pPr>
              <a:spcBef>
                <a:spcPts val="1200"/>
              </a:spcBef>
              <a:buFont typeface="Wingdings" pitchFamily="2" charset="2"/>
              <a:buNone/>
            </a:pPr>
            <a:r>
              <a:rPr lang="tr-TR" sz="2800" b="1" smtClean="0">
                <a:solidFill>
                  <a:srgbClr val="FF0000"/>
                </a:solidFill>
              </a:rPr>
              <a:t>1.1.</a:t>
            </a:r>
            <a:r>
              <a:rPr lang="tr-TR" sz="2800" b="1" smtClean="0">
                <a:solidFill>
                  <a:schemeClr val="bg1"/>
                </a:solidFill>
              </a:rPr>
              <a:t> </a:t>
            </a:r>
            <a:r>
              <a:rPr lang="tr-TR" sz="2800" smtClean="0">
                <a:solidFill>
                  <a:schemeClr val="bg1"/>
                </a:solidFill>
              </a:rPr>
              <a:t>Kadın İşçiler</a:t>
            </a:r>
          </a:p>
          <a:p>
            <a:pPr>
              <a:spcBef>
                <a:spcPts val="1200"/>
              </a:spcBef>
              <a:buFont typeface="Wingdings" pitchFamily="2" charset="2"/>
              <a:buNone/>
            </a:pPr>
            <a:r>
              <a:rPr lang="tr-TR" sz="2800" b="1" smtClean="0">
                <a:solidFill>
                  <a:srgbClr val="FF0000"/>
                </a:solidFill>
              </a:rPr>
              <a:t>1.2.</a:t>
            </a:r>
            <a:r>
              <a:rPr lang="tr-TR" sz="2800" b="1" smtClean="0">
                <a:solidFill>
                  <a:schemeClr val="bg1"/>
                </a:solidFill>
              </a:rPr>
              <a:t> </a:t>
            </a:r>
            <a:r>
              <a:rPr lang="tr-TR" sz="2800" smtClean="0">
                <a:solidFill>
                  <a:schemeClr val="bg1"/>
                </a:solidFill>
              </a:rPr>
              <a:t>Özürlü İşçiler</a:t>
            </a:r>
          </a:p>
          <a:p>
            <a:pPr>
              <a:spcBef>
                <a:spcPts val="1200"/>
              </a:spcBef>
              <a:buFont typeface="Wingdings" pitchFamily="2" charset="2"/>
              <a:buNone/>
            </a:pPr>
            <a:r>
              <a:rPr lang="tr-TR" sz="2800" b="1" smtClean="0">
                <a:solidFill>
                  <a:srgbClr val="FF0000"/>
                </a:solidFill>
              </a:rPr>
              <a:t>1.3.</a:t>
            </a:r>
            <a:r>
              <a:rPr lang="tr-TR" sz="2800" smtClean="0">
                <a:solidFill>
                  <a:schemeClr val="bg1"/>
                </a:solidFill>
              </a:rPr>
              <a:t> Çocuk ve Genç İşçiler</a:t>
            </a:r>
          </a:p>
          <a:p>
            <a:pPr>
              <a:spcBef>
                <a:spcPts val="1200"/>
              </a:spcBef>
              <a:buFont typeface="Wingdings" pitchFamily="2" charset="2"/>
              <a:buNone/>
            </a:pPr>
            <a:r>
              <a:rPr lang="tr-TR" sz="2800" b="1" smtClean="0">
                <a:solidFill>
                  <a:srgbClr val="FF0000"/>
                </a:solidFill>
              </a:rPr>
              <a:t>1.4.</a:t>
            </a:r>
            <a:r>
              <a:rPr lang="tr-TR" sz="2800" smtClean="0">
                <a:solidFill>
                  <a:schemeClr val="bg1"/>
                </a:solidFill>
              </a:rPr>
              <a:t> Yaşlı İşçiler</a:t>
            </a:r>
          </a:p>
          <a:p>
            <a:pPr>
              <a:spcBef>
                <a:spcPts val="1200"/>
              </a:spcBef>
              <a:buFont typeface="Wingdings" pitchFamily="2" charset="2"/>
              <a:buNone/>
            </a:pPr>
            <a:r>
              <a:rPr lang="tr-TR" sz="2800" b="1" smtClean="0">
                <a:solidFill>
                  <a:srgbClr val="FF0000"/>
                </a:solidFill>
              </a:rPr>
              <a:t>1.5.</a:t>
            </a:r>
            <a:r>
              <a:rPr lang="tr-TR" sz="2800" smtClean="0">
                <a:solidFill>
                  <a:schemeClr val="bg1"/>
                </a:solidFill>
              </a:rPr>
              <a:t> Göçmen İşçiler</a:t>
            </a:r>
          </a:p>
          <a:p>
            <a:pPr>
              <a:spcBef>
                <a:spcPts val="1200"/>
              </a:spcBef>
              <a:buFont typeface="Wingdings" pitchFamily="2" charset="2"/>
              <a:buNone/>
            </a:pPr>
            <a:r>
              <a:rPr lang="tr-TR" sz="2800" b="1" smtClean="0">
                <a:solidFill>
                  <a:srgbClr val="FF0000"/>
                </a:solidFill>
              </a:rPr>
              <a:t>2.</a:t>
            </a:r>
            <a:r>
              <a:rPr lang="tr-TR" sz="2800" smtClean="0">
                <a:solidFill>
                  <a:schemeClr val="bg1"/>
                </a:solidFill>
              </a:rPr>
              <a:t> Risk gruplarının sağlık gözetimi</a:t>
            </a:r>
          </a:p>
          <a:p>
            <a:pPr>
              <a:spcBef>
                <a:spcPts val="1200"/>
              </a:spcBef>
              <a:buFont typeface="Wingdings" pitchFamily="2" charset="2"/>
              <a:buNone/>
            </a:pPr>
            <a:r>
              <a:rPr lang="tr-TR" sz="2800" b="1" smtClean="0">
                <a:solidFill>
                  <a:srgbClr val="FF0000"/>
                </a:solidFill>
              </a:rPr>
              <a:t>3.</a:t>
            </a:r>
            <a:r>
              <a:rPr lang="tr-TR" sz="2800" smtClean="0">
                <a:solidFill>
                  <a:schemeClr val="bg1"/>
                </a:solidFill>
              </a:rPr>
              <a:t> Risk gruplarının özel korunma yöntemleri</a:t>
            </a:r>
          </a:p>
          <a:p>
            <a:pPr>
              <a:spcBef>
                <a:spcPts val="1200"/>
              </a:spcBef>
              <a:buFont typeface="Wingdings" pitchFamily="2" charset="2"/>
              <a:buNone/>
            </a:pPr>
            <a:r>
              <a:rPr lang="tr-TR" sz="2800" b="1" smtClean="0">
                <a:solidFill>
                  <a:srgbClr val="FF0000"/>
                </a:solidFill>
              </a:rPr>
              <a:t>4.</a:t>
            </a:r>
            <a:r>
              <a:rPr lang="tr-TR" sz="2800" smtClean="0">
                <a:solidFill>
                  <a:schemeClr val="bg1"/>
                </a:solidFill>
              </a:rPr>
              <a:t> İlgili mevzuat</a:t>
            </a:r>
          </a:p>
        </p:txBody>
      </p:sp>
    </p:spTree>
  </p:cSld>
  <p:clrMapOvr>
    <a:masterClrMapping/>
  </p:clrMapOvr>
  <p:transition spd="med">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sldNum" sz="quarter" idx="10"/>
          </p:nvPr>
        </p:nvSpPr>
        <p:spPr>
          <a:noFill/>
        </p:spPr>
        <p:txBody>
          <a:bodyPr/>
          <a:lstStyle/>
          <a:p>
            <a:fld id="{9EDC9032-8550-4A82-86F8-32952AC804AB}" type="slidenum">
              <a:rPr lang="en-GB" smtClean="0"/>
              <a:pPr/>
              <a:t>30</a:t>
            </a:fld>
            <a:endParaRPr lang="en-GB" smtClean="0"/>
          </a:p>
        </p:txBody>
      </p:sp>
      <p:sp>
        <p:nvSpPr>
          <p:cNvPr id="34819" name="Rectangle 3"/>
          <p:cNvSpPr>
            <a:spLocks noGrp="1" noChangeArrowheads="1"/>
          </p:cNvSpPr>
          <p:nvPr>
            <p:ph type="body" idx="1"/>
          </p:nvPr>
        </p:nvSpPr>
        <p:spPr>
          <a:xfrm>
            <a:off x="12700" y="739775"/>
            <a:ext cx="9131300" cy="5372100"/>
          </a:xfrm>
          <a:solidFill>
            <a:schemeClr val="tx1"/>
          </a:solidFill>
        </p:spPr>
        <p:txBody>
          <a:bodyPr/>
          <a:lstStyle/>
          <a:p>
            <a:pPr>
              <a:spcBef>
                <a:spcPts val="600"/>
              </a:spcBef>
              <a:buFont typeface="Wingdings" pitchFamily="2" charset="2"/>
              <a:buNone/>
            </a:pPr>
            <a:r>
              <a:rPr lang="tr-TR" b="1" smtClean="0">
                <a:solidFill>
                  <a:schemeClr val="bg1"/>
                </a:solidFill>
              </a:rPr>
              <a:t>	12. Madde: Fiziksel ve ruhsal sağlık hakkı</a:t>
            </a:r>
            <a:endParaRPr lang="tr-TR" smtClean="0">
              <a:solidFill>
                <a:schemeClr val="bg1"/>
              </a:solidFill>
            </a:endParaRPr>
          </a:p>
          <a:p>
            <a:pPr>
              <a:spcBef>
                <a:spcPts val="600"/>
              </a:spcBef>
            </a:pPr>
            <a:r>
              <a:rPr lang="tr-TR" smtClean="0">
                <a:solidFill>
                  <a:schemeClr val="bg1"/>
                </a:solidFill>
              </a:rPr>
              <a:t>Taraf Devletlerin, yaşlı kişilerin yeterli seviyede fiziksel ve ruhsal sağlık standartlarına sahip olma haklarının gerçekleştirilmesi amacıyla gerekli uygulamaları hayata geçirmelidir.</a:t>
            </a:r>
          </a:p>
          <a:p>
            <a:pPr>
              <a:spcBef>
                <a:spcPts val="600"/>
              </a:spcBef>
              <a:buFontTx/>
              <a:buNone/>
            </a:pPr>
            <a:r>
              <a:rPr lang="tr-TR" b="1" smtClean="0">
                <a:solidFill>
                  <a:schemeClr val="bg1"/>
                </a:solidFill>
              </a:rPr>
              <a:t>     13 – 15. Maddeler: Eğitim ve kültürel yaşama katılma hakkı</a:t>
            </a:r>
            <a:endParaRPr lang="tr-TR" smtClean="0">
              <a:solidFill>
                <a:schemeClr val="bg1"/>
              </a:solidFill>
            </a:endParaRPr>
          </a:p>
          <a:p>
            <a:pPr>
              <a:spcBef>
                <a:spcPts val="600"/>
              </a:spcBef>
            </a:pPr>
            <a:r>
              <a:rPr lang="tr-TR" smtClean="0">
                <a:solidFill>
                  <a:schemeClr val="bg1"/>
                </a:solidFill>
              </a:rPr>
              <a:t>Herkese eğitim hakkı tanımaktadır. </a:t>
            </a:r>
          </a:p>
          <a:p>
            <a:pPr>
              <a:spcBef>
                <a:spcPts val="600"/>
              </a:spcBef>
            </a:pPr>
            <a:r>
              <a:rPr lang="tr-TR" smtClean="0">
                <a:solidFill>
                  <a:schemeClr val="bg1"/>
                </a:solidFill>
              </a:rPr>
              <a:t>Bu hak, yaşlı kişilerle ilgili olarak birbirini tamamlayan iki farklı yaklaşım doğrultusunda ele alınmalıdır:</a:t>
            </a:r>
          </a:p>
          <a:p>
            <a:pPr>
              <a:spcBef>
                <a:spcPts val="600"/>
              </a:spcBef>
            </a:pPr>
            <a:r>
              <a:rPr lang="tr-TR" smtClean="0">
                <a:solidFill>
                  <a:schemeClr val="bg1"/>
                </a:solidFill>
              </a:rPr>
              <a:t>(a) yaşlı kişilerin eğitim programlarından yararlanma hakkı; </a:t>
            </a:r>
          </a:p>
          <a:p>
            <a:pPr>
              <a:spcBef>
                <a:spcPts val="600"/>
              </a:spcBef>
            </a:pPr>
            <a:r>
              <a:rPr lang="tr-TR" smtClean="0">
                <a:solidFill>
                  <a:schemeClr val="bg1"/>
                </a:solidFill>
              </a:rPr>
              <a:t>(b) genç nesillerin yaşlı kişilerin uzmanlık ve deneyimlerden yararlanmasının sağlanması.</a:t>
            </a:r>
          </a:p>
          <a:p>
            <a:pPr>
              <a:spcBef>
                <a:spcPts val="600"/>
              </a:spcBef>
            </a:pPr>
            <a:endParaRPr lang="tr-TR" smtClean="0">
              <a:solidFill>
                <a:schemeClr val="bg1"/>
              </a:solidFill>
            </a:endParaRPr>
          </a:p>
        </p:txBody>
      </p:sp>
      <p:sp>
        <p:nvSpPr>
          <p:cNvPr id="34821"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10"/>
          </p:nvPr>
        </p:nvSpPr>
        <p:spPr>
          <a:noFill/>
        </p:spPr>
        <p:txBody>
          <a:bodyPr/>
          <a:lstStyle/>
          <a:p>
            <a:fld id="{D7F89A7F-308E-4A10-B4EE-CAD6BC933CDB}" type="slidenum">
              <a:rPr lang="en-GB" smtClean="0"/>
              <a:pPr/>
              <a:t>31</a:t>
            </a:fld>
            <a:endParaRPr lang="en-GB" smtClean="0"/>
          </a:p>
        </p:txBody>
      </p:sp>
      <p:sp>
        <p:nvSpPr>
          <p:cNvPr id="35843" name="Rectangle 3"/>
          <p:cNvSpPr>
            <a:spLocks noGrp="1" noChangeArrowheads="1"/>
          </p:cNvSpPr>
          <p:nvPr>
            <p:ph type="body" idx="1"/>
          </p:nvPr>
        </p:nvSpPr>
        <p:spPr>
          <a:xfrm>
            <a:off x="12700" y="739775"/>
            <a:ext cx="9131300" cy="5432425"/>
          </a:xfrm>
          <a:solidFill>
            <a:schemeClr val="tx1"/>
          </a:solidFill>
        </p:spPr>
        <p:txBody>
          <a:bodyPr/>
          <a:lstStyle/>
          <a:p>
            <a:pPr>
              <a:buFont typeface="Wingdings" pitchFamily="2" charset="2"/>
              <a:buNone/>
            </a:pPr>
            <a:r>
              <a:rPr lang="tr-TR" smtClean="0">
                <a:solidFill>
                  <a:schemeClr val="bg1"/>
                </a:solidFill>
              </a:rPr>
              <a:t>	</a:t>
            </a:r>
            <a:r>
              <a:rPr lang="tr-TR" b="1" smtClean="0">
                <a:solidFill>
                  <a:schemeClr val="bg1"/>
                </a:solidFill>
              </a:rPr>
              <a:t>Kadın İşçilerin Gece Postalarında Çalıştırılma Koşulları Hakkında Yönetmelik</a:t>
            </a:r>
          </a:p>
          <a:p>
            <a:pPr>
              <a:buFont typeface="Wingdings" pitchFamily="2" charset="2"/>
              <a:buNone/>
            </a:pPr>
            <a:r>
              <a:rPr lang="tr-TR" i="1" smtClean="0"/>
              <a:t>	</a:t>
            </a:r>
            <a:r>
              <a:rPr lang="tr-TR" smtClean="0">
                <a:solidFill>
                  <a:schemeClr val="bg1"/>
                </a:solidFill>
              </a:rPr>
              <a:t>(Resmi Gazete Tarihi: 9/8/2004  Sayısı: 25548 )</a:t>
            </a:r>
          </a:p>
          <a:p>
            <a:r>
              <a:rPr lang="tr-TR" b="1" smtClean="0">
                <a:solidFill>
                  <a:schemeClr val="bg1"/>
                </a:solidFill>
              </a:rPr>
              <a:t>Rapor</a:t>
            </a:r>
            <a:endParaRPr lang="tr-TR" smtClean="0">
              <a:solidFill>
                <a:schemeClr val="bg1"/>
              </a:solidFill>
            </a:endParaRPr>
          </a:p>
          <a:p>
            <a:r>
              <a:rPr lang="tr-TR" b="1" smtClean="0">
                <a:solidFill>
                  <a:schemeClr val="bg1"/>
                </a:solidFill>
              </a:rPr>
              <a:t>Madde 7 —</a:t>
            </a:r>
            <a:r>
              <a:rPr lang="tr-TR" smtClean="0">
                <a:solidFill>
                  <a:schemeClr val="bg1"/>
                </a:solidFill>
              </a:rPr>
              <a:t> Kadın işçilerin, gece postalarında çalıştırılabilmeleri için, işe başlamadan önce işyeri hekimi, işyeri ortak sağlık birimi, işçi sağlığı dispanserleri, bunların bulunmadığı yerlerde sırasıyla en yakın Sosyal Sigortalar Kurumu, sağlık ocağı, Hükümet veya belediye doktorlarına muayene ettirilerek, çalışmalarına engel bir durumun olmadığına dair sağlık raporlarının alınması şarttır. </a:t>
            </a:r>
          </a:p>
          <a:p>
            <a:r>
              <a:rPr lang="tr-TR" smtClean="0">
                <a:solidFill>
                  <a:schemeClr val="bg1"/>
                </a:solidFill>
              </a:rPr>
              <a:t>Bu işçilerin muayeneleri her altı ayda bir tekrarlanır.</a:t>
            </a:r>
          </a:p>
          <a:p>
            <a:pPr>
              <a:lnSpc>
                <a:spcPct val="150000"/>
              </a:lnSpc>
            </a:pPr>
            <a:endParaRPr lang="tr-TR" smtClean="0">
              <a:solidFill>
                <a:schemeClr val="bg1"/>
              </a:solidFill>
            </a:endParaRPr>
          </a:p>
          <a:p>
            <a:pPr>
              <a:spcBef>
                <a:spcPts val="600"/>
              </a:spcBef>
            </a:pPr>
            <a:endParaRPr lang="tr-TR" smtClean="0">
              <a:solidFill>
                <a:schemeClr val="bg1"/>
              </a:solidFill>
            </a:endParaRPr>
          </a:p>
        </p:txBody>
      </p:sp>
      <p:sp>
        <p:nvSpPr>
          <p:cNvPr id="35845"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2. Risk Gruplarının Sağlık Gözetimi</a:t>
            </a:r>
          </a:p>
        </p:txBody>
      </p:sp>
    </p:spTree>
  </p:cSld>
  <p:clrMapOvr>
    <a:masterClrMapping/>
  </p:clrMapOvr>
  <p:transition spd="med">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Grp="1" noChangeArrowheads="1"/>
          </p:cNvSpPr>
          <p:nvPr>
            <p:ph type="sldNum" sz="quarter" idx="10"/>
          </p:nvPr>
        </p:nvSpPr>
        <p:spPr>
          <a:noFill/>
        </p:spPr>
        <p:txBody>
          <a:bodyPr/>
          <a:lstStyle/>
          <a:p>
            <a:fld id="{9D70E8E7-987A-4998-BBD2-4A0BBA783D18}" type="slidenum">
              <a:rPr lang="en-GB" smtClean="0"/>
              <a:pPr/>
              <a:t>32</a:t>
            </a:fld>
            <a:endParaRPr lang="en-GB" smtClean="0"/>
          </a:p>
        </p:txBody>
      </p:sp>
      <p:sp>
        <p:nvSpPr>
          <p:cNvPr id="36867" name="Rectangle 3"/>
          <p:cNvSpPr>
            <a:spLocks noGrp="1" noChangeArrowheads="1"/>
          </p:cNvSpPr>
          <p:nvPr>
            <p:ph type="body" idx="1"/>
          </p:nvPr>
        </p:nvSpPr>
        <p:spPr>
          <a:xfrm>
            <a:off x="12700" y="739775"/>
            <a:ext cx="9131300" cy="5614988"/>
          </a:xfrm>
          <a:solidFill>
            <a:schemeClr val="tx1"/>
          </a:solidFill>
        </p:spPr>
        <p:txBody>
          <a:bodyPr/>
          <a:lstStyle/>
          <a:p>
            <a:pPr>
              <a:spcBef>
                <a:spcPts val="600"/>
              </a:spcBef>
              <a:buFont typeface="Wingdings" pitchFamily="2" charset="2"/>
              <a:buNone/>
            </a:pPr>
            <a:r>
              <a:rPr lang="tr-TR" b="1" smtClean="0">
                <a:solidFill>
                  <a:schemeClr val="bg1"/>
                </a:solidFill>
              </a:rPr>
              <a:t>	Çocuk ve genç işçilerin çalıştırılma usul ve esasları hakkında yönetmelik</a:t>
            </a:r>
          </a:p>
          <a:p>
            <a:pPr>
              <a:spcBef>
                <a:spcPts val="600"/>
              </a:spcBef>
              <a:buFont typeface="Wingdings" pitchFamily="2" charset="2"/>
              <a:buNone/>
            </a:pPr>
            <a:r>
              <a:rPr lang="tr-TR" b="1" smtClean="0">
                <a:solidFill>
                  <a:schemeClr val="bg1"/>
                </a:solidFill>
              </a:rPr>
              <a:t>	</a:t>
            </a:r>
            <a:r>
              <a:rPr lang="tr-TR" smtClean="0">
                <a:solidFill>
                  <a:schemeClr val="bg1"/>
                </a:solidFill>
              </a:rPr>
              <a:t>(Resmi Gazete Tarihi: 06.04.2004 Sayısı: 25425)</a:t>
            </a:r>
          </a:p>
          <a:p>
            <a:pPr>
              <a:spcBef>
                <a:spcPts val="600"/>
              </a:spcBef>
              <a:buFont typeface="Wingdings" pitchFamily="2" charset="2"/>
              <a:buNone/>
            </a:pPr>
            <a:r>
              <a:rPr lang="tr-TR" b="1" smtClean="0"/>
              <a:t>	</a:t>
            </a:r>
            <a:r>
              <a:rPr lang="tr-TR" b="1" smtClean="0">
                <a:solidFill>
                  <a:schemeClr val="bg1"/>
                </a:solidFill>
              </a:rPr>
              <a:t>İşverenin Eğitim ve Diğer Yükümlülükleri</a:t>
            </a:r>
            <a:endParaRPr lang="tr-TR" smtClean="0">
              <a:solidFill>
                <a:schemeClr val="bg1"/>
              </a:solidFill>
            </a:endParaRPr>
          </a:p>
          <a:p>
            <a:pPr>
              <a:spcBef>
                <a:spcPts val="600"/>
              </a:spcBef>
            </a:pPr>
            <a:r>
              <a:rPr lang="tr-TR" b="1" smtClean="0">
                <a:solidFill>
                  <a:schemeClr val="bg1"/>
                </a:solidFill>
              </a:rPr>
              <a:t>Madde 13 —</a:t>
            </a:r>
            <a:r>
              <a:rPr lang="tr-TR" smtClean="0">
                <a:solidFill>
                  <a:schemeClr val="bg1"/>
                </a:solidFill>
              </a:rPr>
              <a:t>İşveren, çocuk ve genç işçilere, çalıştırmaya başlamadan önce işyerindeki riskler, işe uyum ve kanuni hakları ile işin niteliğine göre gerekli iş başı eğitimlerini verir.</a:t>
            </a:r>
          </a:p>
          <a:p>
            <a:pPr>
              <a:spcBef>
                <a:spcPts val="600"/>
              </a:spcBef>
            </a:pPr>
            <a:r>
              <a:rPr lang="tr-TR" smtClean="0">
                <a:solidFill>
                  <a:schemeClr val="bg1"/>
                </a:solidFill>
              </a:rPr>
              <a:t>İşveren, çocuk ve genç işçinin işe başlamasından önce veya çalışma esnasında, çalışma koşullarında değişiklik olması gerektiği hallerde, bu değişikliği yapabilmesi için aşağıdaki hususları göz önünde bulundurmalıdır;</a:t>
            </a:r>
          </a:p>
          <a:p>
            <a:pPr>
              <a:spcBef>
                <a:spcPts val="600"/>
              </a:spcBef>
            </a:pPr>
            <a:r>
              <a:rPr lang="tr-TR" smtClean="0">
                <a:solidFill>
                  <a:schemeClr val="bg1"/>
                </a:solidFill>
              </a:rPr>
              <a:t>a) İşyeri ve işin yapıldığı yerin uygunluğu ve tanzimi,</a:t>
            </a:r>
          </a:p>
          <a:p>
            <a:pPr>
              <a:spcBef>
                <a:spcPts val="600"/>
              </a:spcBef>
            </a:pPr>
            <a:r>
              <a:rPr lang="tr-TR" smtClean="0">
                <a:solidFill>
                  <a:schemeClr val="bg1"/>
                </a:solidFill>
              </a:rPr>
              <a:t>b) Kullanılan iş ekipmanlarının şekli, sırası ve bunların kullanılış biçimleri,</a:t>
            </a:r>
          </a:p>
        </p:txBody>
      </p:sp>
      <p:sp>
        <p:nvSpPr>
          <p:cNvPr id="36869"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2. Risk Gruplarının Sağlık Gözetimi</a:t>
            </a:r>
          </a:p>
        </p:txBody>
      </p:sp>
    </p:spTree>
  </p:cSld>
  <p:clrMapOvr>
    <a:masterClrMapping/>
  </p:clrMapOvr>
  <p:transition spd="med">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10"/>
          </p:nvPr>
        </p:nvSpPr>
        <p:spPr>
          <a:noFill/>
        </p:spPr>
        <p:txBody>
          <a:bodyPr/>
          <a:lstStyle/>
          <a:p>
            <a:fld id="{8F4B98AB-946B-4CBF-824D-3D4E7AF88094}" type="slidenum">
              <a:rPr lang="en-GB" smtClean="0"/>
              <a:pPr/>
              <a:t>33</a:t>
            </a:fld>
            <a:endParaRPr lang="en-GB" smtClean="0"/>
          </a:p>
        </p:txBody>
      </p:sp>
      <p:sp>
        <p:nvSpPr>
          <p:cNvPr id="37891" name="Rectangle 3"/>
          <p:cNvSpPr>
            <a:spLocks noGrp="1" noChangeArrowheads="1"/>
          </p:cNvSpPr>
          <p:nvPr>
            <p:ph type="body" idx="1"/>
          </p:nvPr>
        </p:nvSpPr>
        <p:spPr>
          <a:xfrm>
            <a:off x="12700" y="739775"/>
            <a:ext cx="9131300" cy="5478463"/>
          </a:xfrm>
          <a:solidFill>
            <a:schemeClr val="tx1"/>
          </a:solidFill>
        </p:spPr>
        <p:txBody>
          <a:bodyPr/>
          <a:lstStyle/>
          <a:p>
            <a:pPr>
              <a:spcBef>
                <a:spcPts val="600"/>
              </a:spcBef>
            </a:pPr>
            <a:r>
              <a:rPr lang="tr-TR" smtClean="0">
                <a:solidFill>
                  <a:schemeClr val="bg1"/>
                </a:solidFill>
              </a:rPr>
              <a:t>c) İş organizasyonları,</a:t>
            </a:r>
          </a:p>
          <a:p>
            <a:pPr>
              <a:spcBef>
                <a:spcPts val="600"/>
              </a:spcBef>
            </a:pPr>
            <a:r>
              <a:rPr lang="tr-TR" smtClean="0">
                <a:solidFill>
                  <a:schemeClr val="bg1"/>
                </a:solidFill>
              </a:rPr>
              <a:t>d) Çocuk ve genç işçilere verilen eğitimin ve talimatların düzeyi.</a:t>
            </a:r>
          </a:p>
          <a:p>
            <a:pPr>
              <a:spcBef>
                <a:spcPts val="600"/>
              </a:spcBef>
            </a:pPr>
            <a:r>
              <a:rPr lang="tr-TR" smtClean="0">
                <a:solidFill>
                  <a:schemeClr val="bg1"/>
                </a:solidFill>
              </a:rPr>
              <a:t>Değerlendirmeye göre çocuk ve genç işçilerin fiziki veya zihinsel gelişmeleri ile güvenlikleri yönünden risk tespit edilirse, en kısa sürede gerekli tıbbi kontrollerin yapılması gerekmektedir.</a:t>
            </a:r>
          </a:p>
          <a:p>
            <a:pPr>
              <a:spcBef>
                <a:spcPts val="600"/>
              </a:spcBef>
            </a:pPr>
            <a:r>
              <a:rPr lang="tr-TR" b="1" smtClean="0">
                <a:solidFill>
                  <a:schemeClr val="bg1"/>
                </a:solidFill>
              </a:rPr>
              <a:t>İnceleme-Araştırma</a:t>
            </a:r>
            <a:endParaRPr lang="tr-TR" smtClean="0">
              <a:solidFill>
                <a:schemeClr val="bg1"/>
              </a:solidFill>
            </a:endParaRPr>
          </a:p>
          <a:p>
            <a:pPr>
              <a:spcBef>
                <a:spcPts val="600"/>
              </a:spcBef>
            </a:pPr>
            <a:r>
              <a:rPr lang="tr-TR" b="1" smtClean="0">
                <a:solidFill>
                  <a:schemeClr val="bg1"/>
                </a:solidFill>
              </a:rPr>
              <a:t>Madde 15 —</a:t>
            </a:r>
            <a:r>
              <a:rPr lang="tr-TR" smtClean="0">
                <a:solidFill>
                  <a:schemeClr val="bg1"/>
                </a:solidFill>
              </a:rPr>
              <a:t>Bakanlık, çocuk çalıştırılan işyerlerinde ve işlerde, çocuk ve genç işçilerin sağlık durumları, fiziksel, zihinsel, sosyal ve mesleki gelişimleri, iş sağlığı ve güvenliği koşulları ve çalışma ilişkileri konularında inceleme ve araştırmalar yapar. İnceleme ve araştırmalar ile elde edilen bulguları, sorunları ve çözüm yollarını içeren bilgileri yayınlar.</a:t>
            </a:r>
          </a:p>
          <a:p>
            <a:pPr>
              <a:spcBef>
                <a:spcPts val="600"/>
              </a:spcBef>
            </a:pPr>
            <a:endParaRPr lang="tr-TR" smtClean="0">
              <a:solidFill>
                <a:schemeClr val="bg1"/>
              </a:solidFill>
            </a:endParaRPr>
          </a:p>
          <a:p>
            <a:pPr>
              <a:spcBef>
                <a:spcPts val="600"/>
              </a:spcBef>
            </a:pPr>
            <a:endParaRPr lang="tr-TR" smtClean="0">
              <a:solidFill>
                <a:schemeClr val="bg1"/>
              </a:solidFill>
            </a:endParaRPr>
          </a:p>
          <a:p>
            <a:pPr>
              <a:spcBef>
                <a:spcPts val="600"/>
              </a:spcBef>
            </a:pPr>
            <a:endParaRPr lang="tr-TR" smtClean="0">
              <a:solidFill>
                <a:schemeClr val="bg1"/>
              </a:solidFill>
            </a:endParaRPr>
          </a:p>
        </p:txBody>
      </p:sp>
      <p:sp>
        <p:nvSpPr>
          <p:cNvPr id="37893"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2. Risk Gruplarının Sağlık Gözetimi</a:t>
            </a:r>
          </a:p>
        </p:txBody>
      </p:sp>
    </p:spTree>
  </p:cSld>
  <p:clrMapOvr>
    <a:masterClrMapping/>
  </p:clrMapOvr>
  <p:transition spd="med">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10"/>
          </p:nvPr>
        </p:nvSpPr>
        <p:spPr>
          <a:noFill/>
        </p:spPr>
        <p:txBody>
          <a:bodyPr/>
          <a:lstStyle/>
          <a:p>
            <a:fld id="{8A2B11F3-FE03-4DF2-BFD4-A554F32DB09D}" type="slidenum">
              <a:rPr lang="en-GB" smtClean="0"/>
              <a:pPr/>
              <a:t>34</a:t>
            </a:fld>
            <a:endParaRPr lang="en-GB" smtClean="0"/>
          </a:p>
        </p:txBody>
      </p:sp>
      <p:sp>
        <p:nvSpPr>
          <p:cNvPr id="38915" name="Rectangle 3"/>
          <p:cNvSpPr>
            <a:spLocks noGrp="1" noChangeArrowheads="1"/>
          </p:cNvSpPr>
          <p:nvPr>
            <p:ph type="body" idx="1"/>
          </p:nvPr>
        </p:nvSpPr>
        <p:spPr>
          <a:xfrm>
            <a:off x="12700" y="739775"/>
            <a:ext cx="9131300" cy="5614988"/>
          </a:xfrm>
          <a:solidFill>
            <a:schemeClr val="tx1"/>
          </a:solidFill>
        </p:spPr>
        <p:txBody>
          <a:bodyPr/>
          <a:lstStyle/>
          <a:p>
            <a:pPr>
              <a:spcBef>
                <a:spcPts val="600"/>
              </a:spcBef>
              <a:buFont typeface="Wingdings" pitchFamily="2" charset="2"/>
              <a:buNone/>
            </a:pPr>
            <a:r>
              <a:rPr lang="tr-TR" b="1" smtClean="0">
                <a:solidFill>
                  <a:schemeClr val="bg1"/>
                </a:solidFill>
              </a:rPr>
              <a:t>	Özürlü, eski hükümlü ve terör mağduru istihdamı hakkında yönetmelik</a:t>
            </a:r>
          </a:p>
          <a:p>
            <a:pPr>
              <a:spcBef>
                <a:spcPts val="600"/>
              </a:spcBef>
              <a:buFont typeface="Wingdings" pitchFamily="2" charset="2"/>
              <a:buNone/>
            </a:pPr>
            <a:r>
              <a:rPr lang="tr-TR" b="1" smtClean="0">
                <a:solidFill>
                  <a:schemeClr val="bg1"/>
                </a:solidFill>
              </a:rPr>
              <a:t>	</a:t>
            </a:r>
            <a:r>
              <a:rPr lang="tr-TR" smtClean="0">
                <a:solidFill>
                  <a:schemeClr val="bg1"/>
                </a:solidFill>
              </a:rPr>
              <a:t>(Resmi Gazete Tarihi: 24.03.2004</a:t>
            </a:r>
            <a:r>
              <a:rPr lang="tr-TR" b="1" smtClean="0">
                <a:solidFill>
                  <a:schemeClr val="bg1"/>
                </a:solidFill>
              </a:rPr>
              <a:t> </a:t>
            </a:r>
            <a:r>
              <a:rPr lang="tr-TR" smtClean="0">
                <a:solidFill>
                  <a:schemeClr val="bg1"/>
                </a:solidFill>
              </a:rPr>
              <a:t> Sayısı: 25412)</a:t>
            </a:r>
          </a:p>
          <a:p>
            <a:pPr>
              <a:spcBef>
                <a:spcPts val="600"/>
              </a:spcBef>
              <a:buFont typeface="Wingdings" pitchFamily="2" charset="2"/>
              <a:buNone/>
            </a:pPr>
            <a:r>
              <a:rPr lang="tr-TR" b="1" smtClean="0">
                <a:solidFill>
                  <a:schemeClr val="bg1"/>
                </a:solidFill>
              </a:rPr>
              <a:t>	İşyerinin Özürlülerin Çalışma Şartlarına Göre Hazırlanması</a:t>
            </a:r>
            <a:endParaRPr lang="tr-TR" smtClean="0">
              <a:solidFill>
                <a:schemeClr val="bg1"/>
              </a:solidFill>
            </a:endParaRPr>
          </a:p>
          <a:p>
            <a:pPr>
              <a:spcBef>
                <a:spcPts val="600"/>
              </a:spcBef>
            </a:pPr>
            <a:r>
              <a:rPr lang="tr-TR" b="1" smtClean="0">
                <a:solidFill>
                  <a:schemeClr val="bg1"/>
                </a:solidFill>
              </a:rPr>
              <a:t>Madde 14 </a:t>
            </a:r>
            <a:r>
              <a:rPr lang="tr-TR" smtClean="0">
                <a:solidFill>
                  <a:schemeClr val="bg1"/>
                </a:solidFill>
              </a:rPr>
              <a:t>- İşverenler, işyerlerini imkanları ölçüsünde, özürlülerin çalışmalarını kolaylaştırabilecek şekilde hazırlamak, sağlıkları için gerekli tedbirleri almak, mesleklerinde veya mesleklerine yakın işlerde çalıştırmak, işleriyle ilgili bilgi ve yeteneklerini geliştirmek, çalışmaları için gerekli araç ve gereçleri sağlamak zorundadırlar.</a:t>
            </a:r>
          </a:p>
          <a:p>
            <a:pPr>
              <a:spcBef>
                <a:spcPts val="600"/>
              </a:spcBef>
            </a:pPr>
            <a:r>
              <a:rPr lang="tr-TR" smtClean="0">
                <a:solidFill>
                  <a:schemeClr val="bg1"/>
                </a:solidFill>
              </a:rPr>
              <a:t>Özürlüler, yapabilecekleri işler dışında sağlıklarına zarar verecek diğer işlerde çalıştırılamaz.</a:t>
            </a:r>
          </a:p>
          <a:p>
            <a:pPr>
              <a:spcBef>
                <a:spcPts val="600"/>
              </a:spcBef>
            </a:pPr>
            <a:r>
              <a:rPr lang="tr-TR" smtClean="0">
                <a:solidFill>
                  <a:schemeClr val="bg1"/>
                </a:solidFill>
              </a:rPr>
              <a:t>Uygun koşulların varlığı halinde çalışma sürelerinin başlangıç ve bitiş saatleri , özürlünün durumuna göre belirlenebilir.</a:t>
            </a:r>
          </a:p>
        </p:txBody>
      </p:sp>
      <p:sp>
        <p:nvSpPr>
          <p:cNvPr id="38917"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2. Risk Gruplarının Sağlık Gözetimi</a:t>
            </a:r>
          </a:p>
        </p:txBody>
      </p:sp>
    </p:spTree>
  </p:cSld>
  <p:clrMapOvr>
    <a:masterClrMapping/>
  </p:clrMapOvr>
  <p:transition spd="med">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sldNum" sz="quarter" idx="10"/>
          </p:nvPr>
        </p:nvSpPr>
        <p:spPr>
          <a:noFill/>
        </p:spPr>
        <p:txBody>
          <a:bodyPr/>
          <a:lstStyle/>
          <a:p>
            <a:fld id="{532435B6-39E4-49BE-92FE-DC43A7E975B0}" type="slidenum">
              <a:rPr lang="en-GB" smtClean="0"/>
              <a:pPr/>
              <a:t>35</a:t>
            </a:fld>
            <a:endParaRPr lang="en-GB" smtClean="0"/>
          </a:p>
        </p:txBody>
      </p:sp>
      <p:sp>
        <p:nvSpPr>
          <p:cNvPr id="39940"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3. Risk Gruplarının Özel Korunma Yöntemleri</a:t>
            </a:r>
          </a:p>
        </p:txBody>
      </p:sp>
      <p:sp>
        <p:nvSpPr>
          <p:cNvPr id="7" name="Rectangle 3"/>
          <p:cNvSpPr txBox="1">
            <a:spLocks noChangeArrowheads="1"/>
          </p:cNvSpPr>
          <p:nvPr/>
        </p:nvSpPr>
        <p:spPr bwMode="auto">
          <a:xfrm>
            <a:off x="12700" y="739775"/>
            <a:ext cx="9131300" cy="5432425"/>
          </a:xfrm>
          <a:prstGeom prst="rect">
            <a:avLst/>
          </a:prstGeom>
          <a:solidFill>
            <a:schemeClr val="tx1"/>
          </a:solidFill>
          <a:ln w="9525">
            <a:noFill/>
            <a:miter lim="800000"/>
            <a:headEnd/>
            <a:tailEnd/>
          </a:ln>
        </p:spPr>
        <p:txBody>
          <a:bodyPr/>
          <a:lstStyle/>
          <a:p>
            <a:pPr marL="358775" indent="-358775" eaLnBrk="0" hangingPunct="0">
              <a:spcBef>
                <a:spcPts val="600"/>
              </a:spcBef>
              <a:buClr>
                <a:srgbClr val="FF7200"/>
              </a:buClr>
              <a:buSzPct val="75000"/>
              <a:buFont typeface="Wingdings" pitchFamily="2" charset="2"/>
              <a:buBlip>
                <a:blip r:embed="rId2"/>
              </a:buBlip>
              <a:defRPr/>
            </a:pPr>
            <a:r>
              <a:rPr lang="tr-TR" sz="2400" kern="0" dirty="0">
                <a:solidFill>
                  <a:schemeClr val="bg1"/>
                </a:solidFill>
                <a:latin typeface="+mn-lt"/>
                <a:cs typeface="+mn-cs"/>
              </a:rPr>
              <a:t>Risk gruplarının korunması için yasal düzenlemeler bulunmaktadır.</a:t>
            </a:r>
          </a:p>
          <a:p>
            <a:pPr marL="358775" indent="-358775" eaLnBrk="0" hangingPunct="0">
              <a:spcBef>
                <a:spcPts val="600"/>
              </a:spcBef>
              <a:buClr>
                <a:srgbClr val="FF7200"/>
              </a:buClr>
              <a:buSzPct val="75000"/>
              <a:buFont typeface="Wingdings" pitchFamily="2" charset="2"/>
              <a:buBlip>
                <a:blip r:embed="rId2"/>
              </a:buBlip>
              <a:defRPr/>
            </a:pPr>
            <a:r>
              <a:rPr lang="tr-TR" sz="2400" kern="0" dirty="0">
                <a:solidFill>
                  <a:schemeClr val="bg1"/>
                </a:solidFill>
                <a:latin typeface="+mn-lt"/>
                <a:cs typeface="+mn-cs"/>
              </a:rPr>
              <a:t>Anayasa’ dan başlayarak iş sağlığı mevzuatı kapsamında risk gruplarına ilişkin hükümler bulunmaktadır.</a:t>
            </a:r>
          </a:p>
          <a:p>
            <a:pPr marL="358775" indent="-358775" eaLnBrk="0" hangingPunct="0">
              <a:spcBef>
                <a:spcPts val="600"/>
              </a:spcBef>
              <a:buClr>
                <a:srgbClr val="FF7200"/>
              </a:buClr>
              <a:buSzPct val="75000"/>
              <a:buFont typeface="Wingdings" pitchFamily="2" charset="2"/>
              <a:buBlip>
                <a:blip r:embed="rId2"/>
              </a:buBlip>
              <a:defRPr/>
            </a:pPr>
            <a:r>
              <a:rPr lang="tr-TR" sz="2400" kern="0" dirty="0">
                <a:solidFill>
                  <a:schemeClr val="bg1"/>
                </a:solidFill>
                <a:latin typeface="+mn-lt"/>
                <a:cs typeface="+mn-cs"/>
              </a:rPr>
              <a:t>T.C. Anayasa’ sında Madde 50: “Kimsenin yaşına uygun olmayan işlerde çalıştırılmayacağı” ve “çocukların, kadınların ve sakatların çalışma hayatı bakımından özel olarak korunması gerektiği” şeklinde hüküm vardır.</a:t>
            </a:r>
          </a:p>
          <a:p>
            <a:pPr marL="358775" indent="-358775" eaLnBrk="0" hangingPunct="0">
              <a:spcBef>
                <a:spcPts val="600"/>
              </a:spcBef>
              <a:buClr>
                <a:srgbClr val="FF7200"/>
              </a:buClr>
              <a:buSzPct val="75000"/>
              <a:defRPr/>
            </a:pPr>
            <a:r>
              <a:rPr lang="tr-TR" sz="2400" kern="0" dirty="0">
                <a:solidFill>
                  <a:schemeClr val="bg1"/>
                </a:solidFill>
                <a:latin typeface="+mn-lt"/>
                <a:cs typeface="+mn-cs"/>
              </a:rPr>
              <a:t>	İş Sağlığı ve Güvenliği Yönetmeliğinde konu ile ilgili olarak</a:t>
            </a:r>
          </a:p>
          <a:p>
            <a:pPr marL="358775" indent="-358775" eaLnBrk="0" hangingPunct="0">
              <a:spcBef>
                <a:spcPts val="600"/>
              </a:spcBef>
              <a:buClr>
                <a:srgbClr val="FF7200"/>
              </a:buClr>
              <a:buSzPct val="75000"/>
              <a:defRPr/>
            </a:pPr>
            <a:r>
              <a:rPr lang="tr-TR" sz="2400" kern="0" dirty="0">
                <a:solidFill>
                  <a:schemeClr val="bg1"/>
                </a:solidFill>
                <a:latin typeface="+mn-lt"/>
                <a:cs typeface="+mn-cs"/>
              </a:rPr>
              <a:t>	</a:t>
            </a:r>
            <a:r>
              <a:rPr lang="tr-TR" sz="2400" u="sng" kern="0" dirty="0">
                <a:solidFill>
                  <a:schemeClr val="bg1"/>
                </a:solidFill>
                <a:latin typeface="+mn-lt"/>
                <a:cs typeface="+mn-cs"/>
              </a:rPr>
              <a:t>Risk Grupları</a:t>
            </a:r>
          </a:p>
          <a:p>
            <a:pPr marL="358775" indent="-358775" eaLnBrk="0" hangingPunct="0">
              <a:spcBef>
                <a:spcPts val="600"/>
              </a:spcBef>
              <a:buClr>
                <a:srgbClr val="FF7200"/>
              </a:buClr>
              <a:buSzPct val="75000"/>
              <a:buFont typeface="Wingdings" pitchFamily="2" charset="2"/>
              <a:buBlip>
                <a:blip r:embed="rId2"/>
              </a:buBlip>
              <a:defRPr/>
            </a:pPr>
            <a:r>
              <a:rPr lang="tr-TR" sz="2400" kern="0" dirty="0">
                <a:solidFill>
                  <a:schemeClr val="bg1"/>
                </a:solidFill>
                <a:latin typeface="+mn-lt"/>
                <a:cs typeface="+mn-cs"/>
              </a:rPr>
              <a:t>Madde 15 : “Kadınlar, çocuklar, yaşlılar, özürlüler ve diğer hassas risk grupları, özellikle bunları etkileyen tehlikelere karşı korunurlar.” hükmü yer almaktadır.</a:t>
            </a:r>
          </a:p>
          <a:p>
            <a:pPr marL="358775" indent="-358775" eaLnBrk="0" hangingPunct="0">
              <a:spcBef>
                <a:spcPts val="600"/>
              </a:spcBef>
              <a:buClr>
                <a:srgbClr val="FF7200"/>
              </a:buClr>
              <a:buSzPct val="75000"/>
              <a:buFont typeface="Wingdings" pitchFamily="2" charset="2"/>
              <a:buBlip>
                <a:blip r:embed="rId2"/>
              </a:buBlip>
              <a:defRPr/>
            </a:pPr>
            <a:endParaRPr lang="tr-TR" sz="2400" kern="0" dirty="0">
              <a:solidFill>
                <a:schemeClr val="bg1"/>
              </a:solidFill>
              <a:latin typeface="+mn-lt"/>
              <a:cs typeface="+mn-cs"/>
            </a:endParaRPr>
          </a:p>
        </p:txBody>
      </p:sp>
    </p:spTree>
  </p:cSld>
  <p:clrMapOvr>
    <a:masterClrMapping/>
  </p:clrMapOvr>
  <p:transition spd="med">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sldNum" sz="quarter" idx="10"/>
          </p:nvPr>
        </p:nvSpPr>
        <p:spPr>
          <a:noFill/>
        </p:spPr>
        <p:txBody>
          <a:bodyPr/>
          <a:lstStyle/>
          <a:p>
            <a:fld id="{58BA98BD-6CA1-4E20-8011-BFC1274BC312}" type="slidenum">
              <a:rPr lang="en-GB" smtClean="0"/>
              <a:pPr/>
              <a:t>36</a:t>
            </a:fld>
            <a:endParaRPr lang="en-GB" smtClean="0"/>
          </a:p>
        </p:txBody>
      </p:sp>
      <p:sp>
        <p:nvSpPr>
          <p:cNvPr id="40963" name="Rectangle 2"/>
          <p:cNvSpPr>
            <a:spLocks noGrp="1" noChangeArrowheads="1"/>
          </p:cNvSpPr>
          <p:nvPr>
            <p:ph type="title"/>
          </p:nvPr>
        </p:nvSpPr>
        <p:spPr>
          <a:xfrm>
            <a:off x="77788" y="66675"/>
            <a:ext cx="8045450" cy="582613"/>
          </a:xfrm>
        </p:spPr>
        <p:txBody>
          <a:bodyPr/>
          <a:lstStyle/>
          <a:p>
            <a:r>
              <a:rPr lang="tr-TR" smtClean="0">
                <a:solidFill>
                  <a:srgbClr val="FF0000"/>
                </a:solidFill>
              </a:rPr>
              <a:t>4. İlgili Mevzuat</a:t>
            </a:r>
          </a:p>
        </p:txBody>
      </p:sp>
      <p:sp>
        <p:nvSpPr>
          <p:cNvPr id="40964" name="Rectangle 4"/>
          <p:cNvSpPr>
            <a:spLocks noGrp="1" noChangeArrowheads="1"/>
          </p:cNvSpPr>
          <p:nvPr>
            <p:ph type="body" idx="1"/>
          </p:nvPr>
        </p:nvSpPr>
        <p:spPr>
          <a:xfrm>
            <a:off x="4763" y="727075"/>
            <a:ext cx="9139237" cy="5434013"/>
          </a:xfrm>
          <a:solidFill>
            <a:schemeClr val="tx1"/>
          </a:solidFill>
        </p:spPr>
        <p:txBody>
          <a:bodyPr/>
          <a:lstStyle/>
          <a:p>
            <a:pPr>
              <a:spcBef>
                <a:spcPts val="1200"/>
              </a:spcBef>
            </a:pPr>
            <a:r>
              <a:rPr lang="tr-TR" smtClean="0">
                <a:solidFill>
                  <a:schemeClr val="bg1"/>
                </a:solidFill>
              </a:rPr>
              <a:t>22/5/2003 tarihli ve 4857 sayılı İş Kanunu</a:t>
            </a:r>
          </a:p>
          <a:p>
            <a:pPr>
              <a:spcBef>
                <a:spcPts val="1200"/>
              </a:spcBef>
            </a:pPr>
            <a:r>
              <a:rPr lang="tr-TR" smtClean="0">
                <a:solidFill>
                  <a:schemeClr val="bg1"/>
                </a:solidFill>
              </a:rPr>
              <a:t>Kadın İşçilerin Gece Postalarında Çalıştırılma Koşulları Hakkında Yönetmelik</a:t>
            </a:r>
          </a:p>
          <a:p>
            <a:pPr>
              <a:spcBef>
                <a:spcPts val="1200"/>
              </a:spcBef>
            </a:pPr>
            <a:r>
              <a:rPr lang="tr-TR" smtClean="0">
                <a:solidFill>
                  <a:schemeClr val="bg1"/>
                </a:solidFill>
              </a:rPr>
              <a:t>(Resmi Gazete Tarihi: 9/8/2004  Sayısı: 25548 )</a:t>
            </a:r>
          </a:p>
          <a:p>
            <a:pPr>
              <a:spcBef>
                <a:spcPts val="1200"/>
              </a:spcBef>
            </a:pPr>
            <a:r>
              <a:rPr lang="tr-TR" smtClean="0">
                <a:solidFill>
                  <a:schemeClr val="bg1"/>
                </a:solidFill>
              </a:rPr>
              <a:t>Çocuk ve genç işçilerin çalıştırılma usul ve esasları hakkında yönetmelik</a:t>
            </a:r>
          </a:p>
          <a:p>
            <a:pPr>
              <a:spcBef>
                <a:spcPts val="1200"/>
              </a:spcBef>
            </a:pPr>
            <a:r>
              <a:rPr lang="tr-TR" smtClean="0">
                <a:solidFill>
                  <a:schemeClr val="bg1"/>
                </a:solidFill>
              </a:rPr>
              <a:t>(Resmi Gazete Tarihi: 06.04.2004 Sayısı: 25425)</a:t>
            </a:r>
          </a:p>
          <a:p>
            <a:pPr>
              <a:spcBef>
                <a:spcPts val="1200"/>
              </a:spcBef>
            </a:pPr>
            <a:r>
              <a:rPr lang="tr-TR" smtClean="0">
                <a:solidFill>
                  <a:schemeClr val="bg1"/>
                </a:solidFill>
              </a:rPr>
              <a:t>Özürlü, eski hükümlü ve terör mağduru istihdamı hakkında yönetmelik</a:t>
            </a:r>
          </a:p>
          <a:p>
            <a:pPr>
              <a:spcBef>
                <a:spcPts val="1200"/>
              </a:spcBef>
              <a:buFont typeface="Wingdings" pitchFamily="2" charset="2"/>
              <a:buNone/>
            </a:pPr>
            <a:r>
              <a:rPr lang="tr-TR" b="1" smtClean="0">
                <a:solidFill>
                  <a:schemeClr val="bg1"/>
                </a:solidFill>
              </a:rPr>
              <a:t>	</a:t>
            </a:r>
            <a:r>
              <a:rPr lang="tr-TR" smtClean="0">
                <a:solidFill>
                  <a:schemeClr val="bg1"/>
                </a:solidFill>
              </a:rPr>
              <a:t>(Resmi Gazete Tarihi: 24.03.2004</a:t>
            </a:r>
            <a:r>
              <a:rPr lang="tr-TR" b="1" smtClean="0">
                <a:solidFill>
                  <a:schemeClr val="bg1"/>
                </a:solidFill>
              </a:rPr>
              <a:t> </a:t>
            </a:r>
            <a:r>
              <a:rPr lang="tr-TR" smtClean="0">
                <a:solidFill>
                  <a:schemeClr val="bg1"/>
                </a:solidFill>
              </a:rPr>
              <a:t> Sayısı: 25412)</a:t>
            </a:r>
          </a:p>
        </p:txBody>
      </p:sp>
    </p:spTree>
  </p:cSld>
  <p:clrMapOvr>
    <a:masterClrMapping/>
  </p:clrMapOvr>
  <p:transition spd="med">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10"/>
          </p:nvPr>
        </p:nvSpPr>
        <p:spPr>
          <a:noFill/>
        </p:spPr>
        <p:txBody>
          <a:bodyPr/>
          <a:lstStyle/>
          <a:p>
            <a:fld id="{8F05CFB4-020E-4B23-8B33-ABDC05F91903}" type="slidenum">
              <a:rPr lang="en-GB" smtClean="0"/>
              <a:pPr/>
              <a:t>37</a:t>
            </a:fld>
            <a:endParaRPr lang="en-GB" smtClean="0"/>
          </a:p>
        </p:txBody>
      </p:sp>
      <p:sp>
        <p:nvSpPr>
          <p:cNvPr id="41987" name="Rectangle 2"/>
          <p:cNvSpPr>
            <a:spLocks noGrp="1" noChangeArrowheads="1"/>
          </p:cNvSpPr>
          <p:nvPr>
            <p:ph type="title"/>
          </p:nvPr>
        </p:nvSpPr>
        <p:spPr>
          <a:xfrm>
            <a:off x="77788" y="66675"/>
            <a:ext cx="8045450" cy="582613"/>
          </a:xfrm>
        </p:spPr>
        <p:txBody>
          <a:bodyPr/>
          <a:lstStyle/>
          <a:p>
            <a:r>
              <a:rPr lang="tr-TR" smtClean="0">
                <a:solidFill>
                  <a:srgbClr val="FF0000"/>
                </a:solidFill>
              </a:rPr>
              <a:t>4. İlgili Mevzuat</a:t>
            </a:r>
          </a:p>
        </p:txBody>
      </p:sp>
      <p:sp>
        <p:nvSpPr>
          <p:cNvPr id="41988" name="Rectangle 4"/>
          <p:cNvSpPr>
            <a:spLocks noGrp="1" noChangeArrowheads="1"/>
          </p:cNvSpPr>
          <p:nvPr>
            <p:ph type="body" idx="1"/>
          </p:nvPr>
        </p:nvSpPr>
        <p:spPr>
          <a:xfrm>
            <a:off x="4763" y="727075"/>
            <a:ext cx="9139237" cy="5581650"/>
          </a:xfrm>
          <a:solidFill>
            <a:schemeClr val="tx1"/>
          </a:solidFill>
        </p:spPr>
        <p:txBody>
          <a:bodyPr/>
          <a:lstStyle/>
          <a:p>
            <a:pPr>
              <a:spcBef>
                <a:spcPts val="1200"/>
              </a:spcBef>
            </a:pPr>
            <a:r>
              <a:rPr lang="en-US" smtClean="0">
                <a:solidFill>
                  <a:schemeClr val="bg1"/>
                </a:solidFill>
              </a:rPr>
              <a:t>Özürlü </a:t>
            </a:r>
            <a:r>
              <a:rPr lang="tr-TR" smtClean="0">
                <a:solidFill>
                  <a:schemeClr val="bg1"/>
                </a:solidFill>
              </a:rPr>
              <a:t>v</a:t>
            </a:r>
            <a:r>
              <a:rPr lang="en-US" smtClean="0">
                <a:solidFill>
                  <a:schemeClr val="bg1"/>
                </a:solidFill>
              </a:rPr>
              <a:t>e Eski Hükümlü Çalıştırmayan İşverenlerden Ceza </a:t>
            </a:r>
            <a:r>
              <a:rPr lang="tr-TR" smtClean="0">
                <a:solidFill>
                  <a:schemeClr val="bg1"/>
                </a:solidFill>
              </a:rPr>
              <a:t> </a:t>
            </a:r>
            <a:r>
              <a:rPr lang="en-US" smtClean="0">
                <a:solidFill>
                  <a:schemeClr val="bg1"/>
                </a:solidFill>
              </a:rPr>
              <a:t>Olarak Kesilen Paraları Kullanmaya Yetkili Komisyonun </a:t>
            </a:r>
            <a:r>
              <a:rPr lang="tr-TR" smtClean="0">
                <a:solidFill>
                  <a:schemeClr val="bg1"/>
                </a:solidFill>
              </a:rPr>
              <a:t> </a:t>
            </a:r>
            <a:r>
              <a:rPr lang="en-US" smtClean="0">
                <a:solidFill>
                  <a:schemeClr val="bg1"/>
                </a:solidFill>
              </a:rPr>
              <a:t>Kuruluşu İle Çalışma Usul </a:t>
            </a:r>
            <a:r>
              <a:rPr lang="tr-TR" smtClean="0">
                <a:solidFill>
                  <a:schemeClr val="bg1"/>
                </a:solidFill>
              </a:rPr>
              <a:t>v</a:t>
            </a:r>
            <a:r>
              <a:rPr lang="en-US" smtClean="0">
                <a:solidFill>
                  <a:schemeClr val="bg1"/>
                </a:solidFill>
              </a:rPr>
              <a:t>e Esasları Hakkında Yönetmelik </a:t>
            </a:r>
            <a:endParaRPr lang="tr-TR" smtClean="0">
              <a:solidFill>
                <a:schemeClr val="bg1"/>
              </a:solidFill>
            </a:endParaRPr>
          </a:p>
          <a:p>
            <a:pPr>
              <a:spcBef>
                <a:spcPts val="1200"/>
              </a:spcBef>
              <a:buFont typeface="Wingdings" pitchFamily="2" charset="2"/>
              <a:buNone/>
            </a:pPr>
            <a:r>
              <a:rPr lang="tr-TR" smtClean="0">
                <a:solidFill>
                  <a:schemeClr val="bg1"/>
                </a:solidFill>
              </a:rPr>
              <a:t>	 (Resmi Gazete Tarihi: </a:t>
            </a:r>
            <a:r>
              <a:rPr lang="en-US" smtClean="0">
                <a:solidFill>
                  <a:schemeClr val="bg1"/>
                </a:solidFill>
              </a:rPr>
              <a:t>29/09/2003 </a:t>
            </a:r>
            <a:r>
              <a:rPr lang="tr-TR" smtClean="0">
                <a:solidFill>
                  <a:schemeClr val="bg1"/>
                </a:solidFill>
              </a:rPr>
              <a:t> Sayısı: </a:t>
            </a:r>
            <a:r>
              <a:rPr lang="en-US" smtClean="0">
                <a:solidFill>
                  <a:schemeClr val="bg1"/>
                </a:solidFill>
              </a:rPr>
              <a:t>25241</a:t>
            </a:r>
            <a:r>
              <a:rPr lang="tr-TR" smtClean="0">
                <a:solidFill>
                  <a:schemeClr val="bg1"/>
                </a:solidFill>
              </a:rPr>
              <a:t>)</a:t>
            </a:r>
          </a:p>
          <a:p>
            <a:pPr>
              <a:spcBef>
                <a:spcPts val="1200"/>
              </a:spcBef>
            </a:pPr>
            <a:r>
              <a:rPr lang="tr-TR" smtClean="0">
                <a:solidFill>
                  <a:schemeClr val="bg1"/>
                </a:solidFill>
              </a:rPr>
              <a:t>Özürlülük Ölçütü, Sınıflandırması Ve Özürlülere Verilecek Sağlık Kurulu Raporları Hakkında Yönetmelik </a:t>
            </a:r>
          </a:p>
          <a:p>
            <a:pPr>
              <a:spcBef>
                <a:spcPts val="1200"/>
              </a:spcBef>
              <a:buFont typeface="Wingdings" pitchFamily="2" charset="2"/>
              <a:buNone/>
            </a:pPr>
            <a:r>
              <a:rPr lang="tr-TR" smtClean="0">
                <a:solidFill>
                  <a:schemeClr val="bg1"/>
                </a:solidFill>
              </a:rPr>
              <a:t>	(Resmi Gazete Tarihi: 16.07.2006 Sayısı: 26230) </a:t>
            </a:r>
          </a:p>
          <a:p>
            <a:pPr>
              <a:spcBef>
                <a:spcPts val="1200"/>
              </a:spcBef>
            </a:pPr>
            <a:r>
              <a:rPr lang="tr-TR" smtClean="0">
                <a:solidFill>
                  <a:schemeClr val="bg1"/>
                </a:solidFill>
              </a:rPr>
              <a:t>Sakatların Devlet Memurluğuna Alınma Şartları İle Hangi İşlerde Çalıştırılacakları Hakkında Yönetmelik </a:t>
            </a:r>
          </a:p>
          <a:p>
            <a:pPr>
              <a:spcBef>
                <a:spcPts val="1200"/>
              </a:spcBef>
              <a:buFont typeface="Wingdings" pitchFamily="2" charset="2"/>
              <a:buNone/>
            </a:pPr>
            <a:r>
              <a:rPr lang="tr-TR" smtClean="0">
                <a:solidFill>
                  <a:schemeClr val="bg1"/>
                </a:solidFill>
              </a:rPr>
              <a:t>	(Bakanlar Kurulu Kararının Tarihi: 12.05.1983, No: 83/6526)</a:t>
            </a:r>
            <a:r>
              <a:rPr lang="en-US" smtClean="0">
                <a:solidFill>
                  <a:schemeClr val="bg1"/>
                </a:solidFill>
              </a:rPr>
              <a:t> </a:t>
            </a:r>
          </a:p>
          <a:p>
            <a:pPr>
              <a:spcBef>
                <a:spcPts val="1200"/>
              </a:spcBef>
              <a:buFont typeface="Wingdings" pitchFamily="2" charset="2"/>
              <a:buNone/>
            </a:pPr>
            <a:endParaRPr lang="tr-TR" i="1" smtClean="0">
              <a:solidFill>
                <a:schemeClr val="bg1"/>
              </a:solidFill>
            </a:endParaRP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sldNum" sz="quarter" idx="10"/>
          </p:nvPr>
        </p:nvSpPr>
        <p:spPr>
          <a:noFill/>
        </p:spPr>
        <p:txBody>
          <a:bodyPr/>
          <a:lstStyle/>
          <a:p>
            <a:fld id="{4FF633C7-C972-41F4-9035-36ECDFC52B3E}" type="slidenum">
              <a:rPr lang="en-GB" smtClean="0"/>
              <a:pPr/>
              <a:t>4</a:t>
            </a:fld>
            <a:endParaRPr lang="en-GB" smtClean="0"/>
          </a:p>
        </p:txBody>
      </p:sp>
      <p:sp>
        <p:nvSpPr>
          <p:cNvPr id="8195" name="Rectangle 3"/>
          <p:cNvSpPr>
            <a:spLocks noGrp="1" noChangeArrowheads="1"/>
          </p:cNvSpPr>
          <p:nvPr>
            <p:ph type="body" idx="1"/>
          </p:nvPr>
        </p:nvSpPr>
        <p:spPr>
          <a:xfrm>
            <a:off x="12700" y="739775"/>
            <a:ext cx="9131300" cy="5432425"/>
          </a:xfrm>
          <a:solidFill>
            <a:schemeClr val="tx1"/>
          </a:solidFill>
        </p:spPr>
        <p:txBody>
          <a:bodyPr/>
          <a:lstStyle/>
          <a:p>
            <a:pPr>
              <a:spcBef>
                <a:spcPts val="600"/>
              </a:spcBef>
              <a:buFont typeface="Wingdings" pitchFamily="2" charset="2"/>
              <a:buNone/>
            </a:pPr>
            <a:r>
              <a:rPr lang="tr-TR" smtClean="0">
                <a:solidFill>
                  <a:srgbClr val="FF0000"/>
                </a:solidFill>
              </a:rPr>
              <a:t>	</a:t>
            </a:r>
            <a:r>
              <a:rPr lang="tr-TR" b="1" u="sng" smtClean="0">
                <a:solidFill>
                  <a:srgbClr val="FF0000"/>
                </a:solidFill>
              </a:rPr>
              <a:t>1.1. Kadın İşçiler</a:t>
            </a:r>
            <a:endParaRPr lang="tr-TR" smtClean="0">
              <a:solidFill>
                <a:schemeClr val="bg1"/>
              </a:solidFill>
            </a:endParaRPr>
          </a:p>
          <a:p>
            <a:pPr>
              <a:spcBef>
                <a:spcPts val="600"/>
              </a:spcBef>
            </a:pPr>
            <a:r>
              <a:rPr lang="tr-TR" smtClean="0">
                <a:solidFill>
                  <a:schemeClr val="bg1"/>
                </a:solidFill>
              </a:rPr>
              <a:t>Çalışanların sağlık ve güvenliklerinin korunması, iş hukukunun  önemli alanlarından birini oluşturmaktadır.</a:t>
            </a:r>
          </a:p>
          <a:p>
            <a:pPr>
              <a:spcBef>
                <a:spcPts val="600"/>
              </a:spcBef>
            </a:pPr>
            <a:r>
              <a:rPr lang="tr-TR" smtClean="0">
                <a:solidFill>
                  <a:schemeClr val="bg1"/>
                </a:solidFill>
              </a:rPr>
              <a:t>Çalışanlar içindeki kadınlar, çocuklar ve engelliler ise özel olarak korunan riskli grupları oluşturmaktadırlar. </a:t>
            </a:r>
          </a:p>
          <a:p>
            <a:pPr>
              <a:spcBef>
                <a:spcPts val="600"/>
              </a:spcBef>
            </a:pPr>
            <a:r>
              <a:rPr lang="tr-TR" smtClean="0">
                <a:solidFill>
                  <a:schemeClr val="bg1"/>
                </a:solidFill>
              </a:rPr>
              <a:t>Kadınlarla ilgili koruyucu düzenlemelere bakıldığında bunların bir bölümünün genel nitelikli olduğu görülecektir.</a:t>
            </a:r>
          </a:p>
          <a:p>
            <a:pPr>
              <a:spcBef>
                <a:spcPts val="600"/>
              </a:spcBef>
            </a:pPr>
            <a:r>
              <a:rPr lang="tr-TR" smtClean="0">
                <a:solidFill>
                  <a:schemeClr val="bg1"/>
                </a:solidFill>
              </a:rPr>
              <a:t>Nitekim, 4857 sayılı İş Kanunu, kadınların genel olarak ağır ve tehlikeli işlerde, yer altı ve su altı işlerinde  çalışamayacaklarını hükme bağlamıştır. </a:t>
            </a:r>
          </a:p>
          <a:p>
            <a:pPr>
              <a:spcBef>
                <a:spcPts val="600"/>
              </a:spcBef>
            </a:pPr>
            <a:r>
              <a:rPr lang="tr-TR" smtClean="0">
                <a:solidFill>
                  <a:schemeClr val="bg1"/>
                </a:solidFill>
              </a:rPr>
              <a:t>Ağır ve tehlikeli işlerden olmakla birlikte bazılarında kadın işçilerin (K) ve 16 yaşını doldurmuş genç işçilerin (Gİ) çalışabilmesine izin verilmiştir. </a:t>
            </a:r>
          </a:p>
          <a:p>
            <a:pPr>
              <a:spcBef>
                <a:spcPts val="600"/>
              </a:spcBef>
            </a:pPr>
            <a:endParaRPr lang="tr-TR" smtClean="0">
              <a:solidFill>
                <a:schemeClr val="bg1"/>
              </a:solidFill>
            </a:endParaRPr>
          </a:p>
        </p:txBody>
      </p:sp>
      <p:sp>
        <p:nvSpPr>
          <p:cNvPr id="8197"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Grp="1" noChangeArrowheads="1"/>
          </p:cNvSpPr>
          <p:nvPr>
            <p:ph type="sldNum" sz="quarter" idx="10"/>
          </p:nvPr>
        </p:nvSpPr>
        <p:spPr>
          <a:noFill/>
        </p:spPr>
        <p:txBody>
          <a:bodyPr/>
          <a:lstStyle/>
          <a:p>
            <a:fld id="{8EFBAF4D-EB62-48A2-A8F6-B5788C319D01}" type="slidenum">
              <a:rPr lang="en-GB" smtClean="0"/>
              <a:pPr/>
              <a:t>5</a:t>
            </a:fld>
            <a:endParaRPr lang="en-GB" smtClean="0"/>
          </a:p>
        </p:txBody>
      </p:sp>
      <p:sp>
        <p:nvSpPr>
          <p:cNvPr id="9219" name="Rectangle 3"/>
          <p:cNvSpPr>
            <a:spLocks noGrp="1" noChangeArrowheads="1"/>
          </p:cNvSpPr>
          <p:nvPr>
            <p:ph type="body" idx="1"/>
          </p:nvPr>
        </p:nvSpPr>
        <p:spPr>
          <a:xfrm>
            <a:off x="12700" y="739775"/>
            <a:ext cx="9131300" cy="5432425"/>
          </a:xfrm>
          <a:solidFill>
            <a:schemeClr val="tx1"/>
          </a:solidFill>
        </p:spPr>
        <p:txBody>
          <a:bodyPr/>
          <a:lstStyle/>
          <a:p>
            <a:pPr>
              <a:spcBef>
                <a:spcPts val="600"/>
              </a:spcBef>
            </a:pPr>
            <a:r>
              <a:rPr lang="tr-TR" smtClean="0">
                <a:solidFill>
                  <a:schemeClr val="bg1"/>
                </a:solidFill>
              </a:rPr>
              <a:t>Bu  işler, "Ağır ve Tehlikeli İşler Yönetmeliği"nde karşılarına (K) veya (Gİ) kısaltma işaretleri konularak tek tek belirlenmiştir.</a:t>
            </a:r>
          </a:p>
          <a:p>
            <a:pPr>
              <a:spcBef>
                <a:spcPts val="600"/>
              </a:spcBef>
            </a:pPr>
            <a:r>
              <a:rPr lang="tr-TR" smtClean="0">
                <a:solidFill>
                  <a:schemeClr val="bg1"/>
                </a:solidFill>
              </a:rPr>
              <a:t>Ağır ve tehlikeli işlerden olmasına karşılık (K) işaretli olanlarda kadınlar, (Gİ) işaretli olanlarda ise, genç işçiler çalışabileceklerdir. </a:t>
            </a:r>
          </a:p>
          <a:p>
            <a:pPr>
              <a:spcBef>
                <a:spcPts val="600"/>
              </a:spcBef>
            </a:pPr>
            <a:r>
              <a:rPr lang="tr-TR" smtClean="0">
                <a:solidFill>
                  <a:schemeClr val="bg1"/>
                </a:solidFill>
              </a:rPr>
              <a:t>Gelişen teknolojiler ve giderek önem kazanan cinsiyet ayırımcılığının engellenmesi çalışmaları karşısında kadın işçilere koruyuculuk altında getirilen söz konusu yasaklamaların kadın işçiyi koruyucu niteliği tartışma yaratmaktadır.</a:t>
            </a:r>
          </a:p>
          <a:p>
            <a:pPr>
              <a:spcBef>
                <a:spcPts val="600"/>
              </a:spcBef>
            </a:pPr>
            <a:endParaRPr lang="tr-TR" smtClean="0">
              <a:solidFill>
                <a:schemeClr val="bg1"/>
              </a:solidFill>
            </a:endParaRPr>
          </a:p>
        </p:txBody>
      </p:sp>
      <p:sp>
        <p:nvSpPr>
          <p:cNvPr id="9221"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sldNum" sz="quarter" idx="10"/>
          </p:nvPr>
        </p:nvSpPr>
        <p:spPr>
          <a:noFill/>
        </p:spPr>
        <p:txBody>
          <a:bodyPr/>
          <a:lstStyle/>
          <a:p>
            <a:fld id="{C421D3BB-65AB-43A1-B1D3-F7E7D9BBCDFD}" type="slidenum">
              <a:rPr lang="en-GB" smtClean="0"/>
              <a:pPr/>
              <a:t>6</a:t>
            </a:fld>
            <a:endParaRPr lang="en-GB" smtClean="0"/>
          </a:p>
        </p:txBody>
      </p:sp>
      <p:sp>
        <p:nvSpPr>
          <p:cNvPr id="10243" name="Rectangle 3"/>
          <p:cNvSpPr>
            <a:spLocks noGrp="1" noChangeArrowheads="1"/>
          </p:cNvSpPr>
          <p:nvPr>
            <p:ph type="body" idx="1"/>
          </p:nvPr>
        </p:nvSpPr>
        <p:spPr>
          <a:xfrm>
            <a:off x="12700" y="739775"/>
            <a:ext cx="9131300" cy="5432425"/>
          </a:xfrm>
          <a:solidFill>
            <a:schemeClr val="tx1"/>
          </a:solidFill>
        </p:spPr>
        <p:txBody>
          <a:bodyPr/>
          <a:lstStyle/>
          <a:p>
            <a:pPr>
              <a:spcBef>
                <a:spcPts val="600"/>
              </a:spcBef>
              <a:buFont typeface="Wingdings" pitchFamily="2" charset="2"/>
              <a:buNone/>
            </a:pPr>
            <a:r>
              <a:rPr lang="tr-TR" b="1" smtClean="0">
                <a:solidFill>
                  <a:schemeClr val="bg1"/>
                </a:solidFill>
              </a:rPr>
              <a:t>	Hamile kadın hakları</a:t>
            </a:r>
            <a:endParaRPr lang="tr-TR" smtClean="0">
              <a:solidFill>
                <a:schemeClr val="bg1"/>
              </a:solidFill>
            </a:endParaRPr>
          </a:p>
          <a:p>
            <a:pPr>
              <a:spcBef>
                <a:spcPts val="600"/>
              </a:spcBef>
            </a:pPr>
            <a:r>
              <a:rPr lang="tr-TR" smtClean="0">
                <a:solidFill>
                  <a:schemeClr val="bg1"/>
                </a:solidFill>
              </a:rPr>
              <a:t>Hamile kadın işçiler hamilelikleri süresince istemezlerse, yeni doğum yapmış işçiler doğumu izleyen sekiz haftalık süre boyunca, emziren işçiler doğumu izleyen altı ay boyunca gece çalıştırılamazlar. </a:t>
            </a:r>
          </a:p>
          <a:p>
            <a:pPr>
              <a:spcBef>
                <a:spcPts val="600"/>
              </a:spcBef>
            </a:pPr>
            <a:r>
              <a:rPr lang="tr-TR" smtClean="0">
                <a:solidFill>
                  <a:schemeClr val="bg1"/>
                </a:solidFill>
              </a:rPr>
              <a:t>Hekim raporu ile bu süre uzatılabilir. </a:t>
            </a:r>
          </a:p>
          <a:p>
            <a:pPr>
              <a:spcBef>
                <a:spcPts val="600"/>
              </a:spcBef>
            </a:pPr>
            <a:r>
              <a:rPr lang="tr-TR" smtClean="0">
                <a:solidFill>
                  <a:schemeClr val="bg1"/>
                </a:solidFill>
              </a:rPr>
              <a:t>Hamile, yeni doğum yapmış ve emziren işçiler günde yedi buçuk saatten fazla çalıştırılamaz.</a:t>
            </a:r>
          </a:p>
          <a:p>
            <a:pPr>
              <a:spcBef>
                <a:spcPts val="600"/>
              </a:spcBef>
            </a:pPr>
            <a:r>
              <a:rPr lang="tr-TR" smtClean="0">
                <a:solidFill>
                  <a:schemeClr val="bg1"/>
                </a:solidFill>
              </a:rPr>
              <a:t>Hekim raporu ile gerekli görüldüğü takdirde, hamile kadın işçi sağlığına uygun daha hafif işlerde çalıştırılır. </a:t>
            </a:r>
          </a:p>
          <a:p>
            <a:pPr>
              <a:spcBef>
                <a:spcPts val="600"/>
              </a:spcBef>
            </a:pPr>
            <a:r>
              <a:rPr lang="tr-TR" smtClean="0">
                <a:solidFill>
                  <a:schemeClr val="bg1"/>
                </a:solidFill>
              </a:rPr>
              <a:t>Bu halde işçinin ücretinde bir indirim yapılmaz.</a:t>
            </a:r>
          </a:p>
          <a:p>
            <a:pPr>
              <a:spcBef>
                <a:spcPts val="600"/>
              </a:spcBef>
            </a:pPr>
            <a:r>
              <a:rPr lang="tr-TR" smtClean="0">
                <a:solidFill>
                  <a:schemeClr val="bg1"/>
                </a:solidFill>
              </a:rPr>
              <a:t>İşçinin  hafif işte çalıştırılması  mümkün değilse, işçinin isteğine bağlı olarak ücretsiz izinli sayılması sağlanır. </a:t>
            </a:r>
          </a:p>
        </p:txBody>
      </p:sp>
      <p:sp>
        <p:nvSpPr>
          <p:cNvPr id="10245"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p:cNvSpPr>
            <a:spLocks noGrp="1" noChangeArrowheads="1"/>
          </p:cNvSpPr>
          <p:nvPr>
            <p:ph type="sldNum" sz="quarter" idx="10"/>
          </p:nvPr>
        </p:nvSpPr>
        <p:spPr>
          <a:noFill/>
        </p:spPr>
        <p:txBody>
          <a:bodyPr/>
          <a:lstStyle/>
          <a:p>
            <a:fld id="{1DE1F985-225E-4EAC-BAD9-2050CB27D0DF}" type="slidenum">
              <a:rPr lang="en-GB" smtClean="0"/>
              <a:pPr/>
              <a:t>7</a:t>
            </a:fld>
            <a:endParaRPr lang="en-GB" smtClean="0"/>
          </a:p>
        </p:txBody>
      </p:sp>
      <p:sp>
        <p:nvSpPr>
          <p:cNvPr id="11267" name="Rectangle 3"/>
          <p:cNvSpPr>
            <a:spLocks noGrp="1" noChangeArrowheads="1"/>
          </p:cNvSpPr>
          <p:nvPr>
            <p:ph type="body" idx="1"/>
          </p:nvPr>
        </p:nvSpPr>
        <p:spPr>
          <a:xfrm>
            <a:off x="12700" y="739775"/>
            <a:ext cx="9131300" cy="5614988"/>
          </a:xfrm>
          <a:solidFill>
            <a:schemeClr val="tx1"/>
          </a:solidFill>
        </p:spPr>
        <p:txBody>
          <a:bodyPr/>
          <a:lstStyle/>
          <a:p>
            <a:pPr>
              <a:spcBef>
                <a:spcPts val="600"/>
              </a:spcBef>
              <a:buFont typeface="Wingdings" pitchFamily="2" charset="2"/>
              <a:buNone/>
            </a:pPr>
            <a:r>
              <a:rPr lang="tr-TR" b="1" smtClean="0">
                <a:solidFill>
                  <a:schemeClr val="bg1"/>
                </a:solidFill>
              </a:rPr>
              <a:t>	Hamile kadın hakları</a:t>
            </a:r>
            <a:endParaRPr lang="tr-TR" smtClean="0">
              <a:solidFill>
                <a:schemeClr val="bg1"/>
              </a:solidFill>
            </a:endParaRPr>
          </a:p>
          <a:p>
            <a:pPr>
              <a:spcBef>
                <a:spcPts val="600"/>
              </a:spcBef>
            </a:pPr>
            <a:r>
              <a:rPr lang="tr-TR" smtClean="0">
                <a:solidFill>
                  <a:schemeClr val="bg1"/>
                </a:solidFill>
              </a:rPr>
              <a:t>Hamile işçilere hamilelikleri süresince periyodik kontrolleri için ücretli izin verilmelidir.</a:t>
            </a:r>
          </a:p>
          <a:p>
            <a:pPr>
              <a:spcBef>
                <a:spcPts val="600"/>
              </a:spcBef>
            </a:pPr>
            <a:r>
              <a:rPr lang="tr-TR" smtClean="0">
                <a:solidFill>
                  <a:schemeClr val="bg1"/>
                </a:solidFill>
              </a:rPr>
              <a:t>Kadın işçinin sigarasız ve dumansız bir ortamda gerekli aralıklarla oturarak veya rahatça uzanacak şekilde uygun şartlarda çalışması sağlanmalıdır. </a:t>
            </a:r>
          </a:p>
          <a:p>
            <a:pPr>
              <a:spcBef>
                <a:spcPts val="600"/>
              </a:spcBef>
            </a:pPr>
            <a:r>
              <a:rPr lang="tr-TR" smtClean="0">
                <a:solidFill>
                  <a:schemeClr val="bg1"/>
                </a:solidFill>
              </a:rPr>
              <a:t>Hamile, yeni doğum yapmış ve emziren işçilerin mümkün olduğunca oturarak çalışması sağlanmalıdır. </a:t>
            </a:r>
          </a:p>
          <a:p>
            <a:pPr>
              <a:spcBef>
                <a:spcPts val="600"/>
              </a:spcBef>
            </a:pPr>
            <a:r>
              <a:rPr lang="tr-TR" smtClean="0">
                <a:solidFill>
                  <a:schemeClr val="bg1"/>
                </a:solidFill>
              </a:rPr>
              <a:t>Bu sağlanamıyorsa ara dinlenmeleri ihtiyacına göre daha sık düzenlenmelidir.</a:t>
            </a:r>
          </a:p>
          <a:p>
            <a:pPr>
              <a:spcBef>
                <a:spcPts val="600"/>
              </a:spcBef>
            </a:pPr>
            <a:r>
              <a:rPr lang="tr-TR" smtClean="0">
                <a:solidFill>
                  <a:schemeClr val="bg1"/>
                </a:solidFill>
              </a:rPr>
              <a:t>Uzun süreli çalışmalar ve ekip çalışmaları kadın işçinin sık tuvalete gitme ihtiyacına göre düzenlenmelidir.</a:t>
            </a:r>
          </a:p>
          <a:p>
            <a:pPr>
              <a:spcBef>
                <a:spcPts val="600"/>
              </a:spcBef>
            </a:pPr>
            <a:r>
              <a:rPr lang="tr-TR" smtClean="0">
                <a:solidFill>
                  <a:schemeClr val="bg1"/>
                </a:solidFill>
              </a:rPr>
              <a:t>Enfeksiyon riskine karşı işyerinde gerekli hijyen şartları sağlanmalıdır.</a:t>
            </a:r>
          </a:p>
        </p:txBody>
      </p:sp>
      <p:sp>
        <p:nvSpPr>
          <p:cNvPr id="11269"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Grp="1" noChangeArrowheads="1"/>
          </p:cNvSpPr>
          <p:nvPr>
            <p:ph type="sldNum" sz="quarter" idx="10"/>
          </p:nvPr>
        </p:nvSpPr>
        <p:spPr>
          <a:noFill/>
        </p:spPr>
        <p:txBody>
          <a:bodyPr/>
          <a:lstStyle/>
          <a:p>
            <a:fld id="{CDFC642B-BAC7-4360-862C-39FB9ECDE9BD}" type="slidenum">
              <a:rPr lang="en-GB" smtClean="0"/>
              <a:pPr/>
              <a:t>8</a:t>
            </a:fld>
            <a:endParaRPr lang="en-GB" smtClean="0"/>
          </a:p>
        </p:txBody>
      </p:sp>
      <p:sp>
        <p:nvSpPr>
          <p:cNvPr id="12291" name="Rectangle 3"/>
          <p:cNvSpPr>
            <a:spLocks noGrp="1" noChangeArrowheads="1"/>
          </p:cNvSpPr>
          <p:nvPr>
            <p:ph type="body" idx="1"/>
          </p:nvPr>
        </p:nvSpPr>
        <p:spPr>
          <a:xfrm>
            <a:off x="12700" y="739775"/>
            <a:ext cx="9131300" cy="5614988"/>
          </a:xfrm>
          <a:solidFill>
            <a:schemeClr val="tx1"/>
          </a:solidFill>
        </p:spPr>
        <p:txBody>
          <a:bodyPr/>
          <a:lstStyle/>
          <a:p>
            <a:pPr>
              <a:spcBef>
                <a:spcPts val="600"/>
              </a:spcBef>
              <a:buFont typeface="Wingdings" pitchFamily="2" charset="2"/>
              <a:buNone/>
            </a:pPr>
            <a:r>
              <a:rPr lang="tr-TR" b="1" smtClean="0">
                <a:solidFill>
                  <a:schemeClr val="bg1"/>
                </a:solidFill>
              </a:rPr>
              <a:t>	Hamile kadın hakları</a:t>
            </a:r>
            <a:endParaRPr lang="tr-TR" smtClean="0">
              <a:solidFill>
                <a:schemeClr val="bg1"/>
              </a:solidFill>
            </a:endParaRPr>
          </a:p>
          <a:p>
            <a:pPr>
              <a:spcBef>
                <a:spcPts val="600"/>
              </a:spcBef>
            </a:pPr>
            <a:r>
              <a:rPr lang="tr-TR" smtClean="0">
                <a:solidFill>
                  <a:schemeClr val="bg1"/>
                </a:solidFill>
              </a:rPr>
              <a:t>İş stresinin önüne geçmek için çalışma koşulları, çalışma saatleri, müşterilerle ilişkileri, işini kaybetme korkusu gibi stres faktörlerinden koruyucu önlemler alınmalıdır. </a:t>
            </a:r>
          </a:p>
          <a:p>
            <a:pPr>
              <a:spcBef>
                <a:spcPts val="600"/>
              </a:spcBef>
            </a:pPr>
            <a:r>
              <a:rPr lang="tr-TR" smtClean="0">
                <a:solidFill>
                  <a:schemeClr val="bg1"/>
                </a:solidFill>
              </a:rPr>
              <a:t>Çalışma hızı ve işteki yoğunluk kadın işçinin önerileri doğrultusunda uygun hale getirilmelidir.</a:t>
            </a:r>
          </a:p>
          <a:p>
            <a:pPr>
              <a:spcBef>
                <a:spcPts val="600"/>
              </a:spcBef>
            </a:pPr>
            <a:r>
              <a:rPr lang="tr-TR" smtClean="0">
                <a:solidFill>
                  <a:schemeClr val="bg1"/>
                </a:solidFill>
              </a:rPr>
              <a:t>Hamile işçinin, ani darbelere, sarsıntıya, uzun süreli titreşime maruz kalacağı işlerde çalıştırılmaları yasaktır.</a:t>
            </a:r>
          </a:p>
          <a:p>
            <a:pPr>
              <a:spcBef>
                <a:spcPts val="600"/>
              </a:spcBef>
            </a:pPr>
            <a:r>
              <a:rPr lang="tr-TR" smtClean="0">
                <a:solidFill>
                  <a:schemeClr val="bg1"/>
                </a:solidFill>
              </a:rPr>
              <a:t>Hamile işçinin kişisel koruyucular kullansa dahi, seksen desibelden daha az gürültülü yerde çalışması sağlanır. </a:t>
            </a:r>
          </a:p>
          <a:p>
            <a:pPr>
              <a:spcBef>
                <a:spcPts val="600"/>
              </a:spcBef>
            </a:pPr>
            <a:r>
              <a:rPr lang="tr-TR" smtClean="0">
                <a:solidFill>
                  <a:schemeClr val="bg1"/>
                </a:solidFill>
              </a:rPr>
              <a:t>Gürültü seviyesinin düşürülememesi durumunda işçinin yeri değiştirilmelidir.</a:t>
            </a:r>
          </a:p>
          <a:p>
            <a:pPr>
              <a:spcBef>
                <a:spcPts val="600"/>
              </a:spcBef>
            </a:pPr>
            <a:r>
              <a:rPr lang="tr-TR" smtClean="0">
                <a:solidFill>
                  <a:schemeClr val="bg1"/>
                </a:solidFill>
              </a:rPr>
              <a:t>İşyerinde kadın işçinin soğuk, sıcak ve yüksek basınçtan dolayı sağlık riski yaratmayacak koşullarda çalıştırılması gereklidir. </a:t>
            </a:r>
            <a:br>
              <a:rPr lang="tr-TR" smtClean="0">
                <a:solidFill>
                  <a:schemeClr val="bg1"/>
                </a:solidFill>
              </a:rPr>
            </a:br>
            <a:endParaRPr lang="tr-TR" smtClean="0">
              <a:solidFill>
                <a:schemeClr val="bg1"/>
              </a:solidFill>
            </a:endParaRPr>
          </a:p>
        </p:txBody>
      </p:sp>
      <p:sp>
        <p:nvSpPr>
          <p:cNvPr id="12293"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Grp="1" noChangeArrowheads="1"/>
          </p:cNvSpPr>
          <p:nvPr>
            <p:ph type="sldNum" sz="quarter" idx="10"/>
          </p:nvPr>
        </p:nvSpPr>
        <p:spPr>
          <a:noFill/>
        </p:spPr>
        <p:txBody>
          <a:bodyPr/>
          <a:lstStyle/>
          <a:p>
            <a:fld id="{878731D7-D073-4AA4-B8BF-0513D912D179}" type="slidenum">
              <a:rPr lang="en-GB" smtClean="0"/>
              <a:pPr/>
              <a:t>9</a:t>
            </a:fld>
            <a:endParaRPr lang="en-GB" smtClean="0"/>
          </a:p>
        </p:txBody>
      </p:sp>
      <p:sp>
        <p:nvSpPr>
          <p:cNvPr id="13315" name="Rectangle 3"/>
          <p:cNvSpPr>
            <a:spLocks noGrp="1" noChangeArrowheads="1"/>
          </p:cNvSpPr>
          <p:nvPr>
            <p:ph type="body" idx="1"/>
          </p:nvPr>
        </p:nvSpPr>
        <p:spPr>
          <a:xfrm>
            <a:off x="12700" y="739775"/>
            <a:ext cx="9131300" cy="5614988"/>
          </a:xfrm>
          <a:solidFill>
            <a:schemeClr val="tx1"/>
          </a:solidFill>
        </p:spPr>
        <p:txBody>
          <a:bodyPr/>
          <a:lstStyle/>
          <a:p>
            <a:pPr>
              <a:spcBef>
                <a:spcPts val="600"/>
              </a:spcBef>
              <a:buFont typeface="Wingdings" pitchFamily="2" charset="2"/>
              <a:buNone/>
            </a:pPr>
            <a:r>
              <a:rPr lang="tr-TR" b="1" smtClean="0">
                <a:solidFill>
                  <a:schemeClr val="bg1"/>
                </a:solidFill>
              </a:rPr>
              <a:t>	Hamile kadın hakları</a:t>
            </a:r>
            <a:endParaRPr lang="tr-TR" smtClean="0">
              <a:solidFill>
                <a:schemeClr val="bg1"/>
              </a:solidFill>
            </a:endParaRPr>
          </a:p>
          <a:p>
            <a:pPr>
              <a:spcBef>
                <a:spcPts val="600"/>
              </a:spcBef>
            </a:pPr>
            <a:r>
              <a:rPr lang="tr-TR" smtClean="0">
                <a:solidFill>
                  <a:schemeClr val="bg1"/>
                </a:solidFill>
              </a:rPr>
              <a:t>Hamile ve yeni doğum yapmış işçinin yalnız çalıştırılmaması esastır. Bu sağlanamadığında, diğer çalışanlarla kolayca iletişim sağlaması için gerekli önlemler alınmalıdır. </a:t>
            </a:r>
          </a:p>
          <a:p>
            <a:pPr>
              <a:spcBef>
                <a:spcPts val="600"/>
              </a:spcBef>
            </a:pPr>
            <a:r>
              <a:rPr lang="tr-TR" smtClean="0">
                <a:solidFill>
                  <a:schemeClr val="bg1"/>
                </a:solidFill>
              </a:rPr>
              <a:t>Kadın işçilere, bir yaşından küçük çocuklarını emzirebilmeleri için günde toplam bir buçuk sat süt izni verilir. Bu sürenin hangi saatler arasında kaça bölünerek kullanılacağını işçi kendisi belirler. Bu süre günlük çalışma süresinden sayılır.</a:t>
            </a:r>
          </a:p>
        </p:txBody>
      </p:sp>
      <p:sp>
        <p:nvSpPr>
          <p:cNvPr id="13317" name="Rectangle 2"/>
          <p:cNvSpPr>
            <a:spLocks noGrp="1" noChangeArrowheads="1"/>
          </p:cNvSpPr>
          <p:nvPr>
            <p:ph type="title"/>
          </p:nvPr>
        </p:nvSpPr>
        <p:spPr>
          <a:xfrm>
            <a:off x="76200" y="44450"/>
            <a:ext cx="8339138" cy="660400"/>
          </a:xfrm>
        </p:spPr>
        <p:txBody>
          <a:bodyPr/>
          <a:lstStyle/>
          <a:p>
            <a:pPr marL="457200" indent="-457200">
              <a:lnSpc>
                <a:spcPct val="80000"/>
              </a:lnSpc>
            </a:pPr>
            <a:r>
              <a:rPr lang="tr-TR" smtClean="0">
                <a:solidFill>
                  <a:srgbClr val="FF0000"/>
                </a:solidFill>
              </a:rPr>
              <a:t>1. İş Sağlığı ve Güvenliği Alanında Risk Grupları</a:t>
            </a:r>
          </a:p>
        </p:txBody>
      </p:sp>
    </p:spTree>
  </p:cSld>
  <p:clrMapOvr>
    <a:masterClrMapping/>
  </p:clrMapOvr>
  <p:transition spd="med">
    <p:fade thruBlk="1"/>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LIDEPAGENUMBER" val="44"/>
</p:tagLst>
</file>

<file path=ppt/theme/theme1.xml><?xml version="1.0" encoding="utf-8"?>
<a:theme xmlns:a="http://schemas.openxmlformats.org/drawingml/2006/main" name="ISS PowerPoint Template 2007">
  <a:themeElements>
    <a:clrScheme name="ISS PowerPoint Template 2007 4">
      <a:dk1>
        <a:srgbClr val="B9D30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fontScheme name="ISS PowerPoint Template 2007">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3459"/>
        </a:solidFill>
        <a:ln w="9525" cap="flat" cmpd="sng" algn="ctr">
          <a:solidFill>
            <a:srgbClr val="003459"/>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50000"/>
          </a:spcBef>
          <a:spcAft>
            <a:spcPct val="0"/>
          </a:spcAft>
          <a:buClrTx/>
          <a:buSzPct val="75000"/>
          <a:buFont typeface="Wingdings" pitchFamily="2" charset="2"/>
          <a:buNone/>
          <a:tabLst/>
          <a:defRPr kumimoji="0" lang="en-US" sz="1800" b="0" i="0" u="none" strike="noStrike" cap="none" normalizeH="0" baseline="0" smtClean="0">
            <a:ln>
              <a:noFill/>
            </a:ln>
            <a:solidFill>
              <a:srgbClr val="003459"/>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rgbClr val="003459"/>
        </a:solidFill>
        <a:ln w="9525" cap="flat" cmpd="sng" algn="ctr">
          <a:solidFill>
            <a:srgbClr val="003459"/>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50000"/>
          </a:spcBef>
          <a:spcAft>
            <a:spcPct val="0"/>
          </a:spcAft>
          <a:buClrTx/>
          <a:buSzPct val="75000"/>
          <a:buFont typeface="Wingdings" pitchFamily="2" charset="2"/>
          <a:buNone/>
          <a:tabLst/>
          <a:defRPr kumimoji="0" lang="en-US" sz="1800" b="0" i="0" u="none" strike="noStrike" cap="none" normalizeH="0" baseline="0" smtClean="0">
            <a:ln>
              <a:noFill/>
            </a:ln>
            <a:solidFill>
              <a:srgbClr val="003459"/>
            </a:solidFill>
            <a:effectLst/>
            <a:latin typeface="Arial" pitchFamily="34" charset="0"/>
            <a:cs typeface="Arial" pitchFamily="34" charset="0"/>
          </a:defRPr>
        </a:defPPr>
      </a:lstStyle>
    </a:lnDef>
  </a:objectDefaults>
  <a:extraClrSchemeLst>
    <a:extraClrScheme>
      <a:clrScheme name="ISS PowerPoint Template 2007 1">
        <a:dk1>
          <a:srgbClr val="000000"/>
        </a:dk1>
        <a:lt1>
          <a:srgbClr val="FFFFFF"/>
        </a:lt1>
        <a:dk2>
          <a:srgbClr val="000000"/>
        </a:dk2>
        <a:lt2>
          <a:srgbClr val="808080"/>
        </a:lt2>
        <a:accent1>
          <a:srgbClr val="007CB7"/>
        </a:accent1>
        <a:accent2>
          <a:srgbClr val="FF9900"/>
        </a:accent2>
        <a:accent3>
          <a:srgbClr val="FFFFFF"/>
        </a:accent3>
        <a:accent4>
          <a:srgbClr val="000000"/>
        </a:accent4>
        <a:accent5>
          <a:srgbClr val="AABFD8"/>
        </a:accent5>
        <a:accent6>
          <a:srgbClr val="E78A00"/>
        </a:accent6>
        <a:hlink>
          <a:srgbClr val="CC0066"/>
        </a:hlink>
        <a:folHlink>
          <a:srgbClr val="969696"/>
        </a:folHlink>
      </a:clrScheme>
      <a:clrMap bg1="lt1" tx1="dk1" bg2="lt2" tx2="dk2" accent1="accent1" accent2="accent2" accent3="accent3" accent4="accent4" accent5="accent5" accent6="accent6" hlink="hlink" folHlink="folHlink"/>
    </a:extraClrScheme>
    <a:extraClrScheme>
      <a:clrScheme name="ISS PowerPoint Template 2007 2">
        <a:dk1>
          <a:srgbClr val="FFFFFF"/>
        </a:dk1>
        <a:lt1>
          <a:srgbClr val="FFFFFF"/>
        </a:lt1>
        <a:dk2>
          <a:srgbClr val="FFFFFF"/>
        </a:dk2>
        <a:lt2>
          <a:srgbClr val="808080"/>
        </a:lt2>
        <a:accent1>
          <a:srgbClr val="007CB7"/>
        </a:accent1>
        <a:accent2>
          <a:srgbClr val="FF9900"/>
        </a:accent2>
        <a:accent3>
          <a:srgbClr val="FFFFFF"/>
        </a:accent3>
        <a:accent4>
          <a:srgbClr val="DADADA"/>
        </a:accent4>
        <a:accent5>
          <a:srgbClr val="AABFD8"/>
        </a:accent5>
        <a:accent6>
          <a:srgbClr val="E78A00"/>
        </a:accent6>
        <a:hlink>
          <a:srgbClr val="CC0066"/>
        </a:hlink>
        <a:folHlink>
          <a:srgbClr val="969696"/>
        </a:folHlink>
      </a:clrScheme>
      <a:clrMap bg1="lt1" tx1="dk1" bg2="lt2" tx2="dk2" accent1="accent1" accent2="accent2" accent3="accent3" accent4="accent4" accent5="accent5" accent6="accent6" hlink="hlink" folHlink="folHlink"/>
    </a:extraClrScheme>
    <a:extraClrScheme>
      <a:clrScheme name="ISS PowerPoint Template 2007 3">
        <a:dk1>
          <a:srgbClr val="80808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clrMap bg1="dk2" tx1="lt1" bg2="dk1" tx2="lt2" accent1="accent1" accent2="accent2" accent3="accent3" accent4="accent4" accent5="accent5" accent6="accent6" hlink="hlink" folHlink="folHlink"/>
    </a:extraClrScheme>
    <a:extraClrScheme>
      <a:clrScheme name="ISS PowerPoint Template 2007 4">
        <a:dk1>
          <a:srgbClr val="B9D30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1">
  <a:themeElements>
    <a:clrScheme name="ISS PowerPoint Template 2008_White 4">
      <a:dk1>
        <a:srgbClr val="B9D30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fontScheme name="ISS PowerPoint Template 2008_White">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3459"/>
        </a:solidFill>
        <a:ln w="9525" cap="flat" cmpd="sng" algn="ctr">
          <a:solidFill>
            <a:srgbClr val="003459"/>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50000"/>
          </a:spcBef>
          <a:spcAft>
            <a:spcPct val="0"/>
          </a:spcAft>
          <a:buClrTx/>
          <a:buSzPct val="75000"/>
          <a:buFont typeface="Wingdings" pitchFamily="2" charset="2"/>
          <a:buNone/>
          <a:tabLst/>
          <a:defRPr kumimoji="0" lang="en-GB" sz="1800" b="0" i="0" u="none" strike="noStrike" cap="none" normalizeH="0" baseline="0" smtClean="0">
            <a:ln>
              <a:noFill/>
            </a:ln>
            <a:solidFill>
              <a:srgbClr val="003459"/>
            </a:solidFill>
            <a:effectLst/>
            <a:latin typeface="Arial" charset="0"/>
            <a:cs typeface="Arial" charset="0"/>
          </a:defRPr>
        </a:defPPr>
      </a:lstStyle>
    </a:spDef>
    <a:lnDef>
      <a:spPr bwMode="auto">
        <a:xfrm>
          <a:off x="0" y="0"/>
          <a:ext cx="1" cy="1"/>
        </a:xfrm>
        <a:custGeom>
          <a:avLst/>
          <a:gdLst/>
          <a:ahLst/>
          <a:cxnLst/>
          <a:rect l="0" t="0" r="0" b="0"/>
          <a:pathLst/>
        </a:custGeom>
        <a:solidFill>
          <a:srgbClr val="003459"/>
        </a:solidFill>
        <a:ln w="9525" cap="flat" cmpd="sng" algn="ctr">
          <a:solidFill>
            <a:srgbClr val="003459"/>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50000"/>
          </a:spcBef>
          <a:spcAft>
            <a:spcPct val="0"/>
          </a:spcAft>
          <a:buClrTx/>
          <a:buSzPct val="75000"/>
          <a:buFont typeface="Wingdings" pitchFamily="2" charset="2"/>
          <a:buNone/>
          <a:tabLst/>
          <a:defRPr kumimoji="0" lang="en-GB" sz="1800" b="0" i="0" u="none" strike="noStrike" cap="none" normalizeH="0" baseline="0" smtClean="0">
            <a:ln>
              <a:noFill/>
            </a:ln>
            <a:solidFill>
              <a:srgbClr val="003459"/>
            </a:solidFill>
            <a:effectLst/>
            <a:latin typeface="Arial" charset="0"/>
            <a:cs typeface="Arial" charset="0"/>
          </a:defRPr>
        </a:defPPr>
      </a:lstStyle>
    </a:lnDef>
  </a:objectDefaults>
  <a:extraClrSchemeLst>
    <a:extraClrScheme>
      <a:clrScheme name="ISS PowerPoint Template 2008_White 1">
        <a:dk1>
          <a:srgbClr val="000000"/>
        </a:dk1>
        <a:lt1>
          <a:srgbClr val="FFFFFF"/>
        </a:lt1>
        <a:dk2>
          <a:srgbClr val="000000"/>
        </a:dk2>
        <a:lt2>
          <a:srgbClr val="808080"/>
        </a:lt2>
        <a:accent1>
          <a:srgbClr val="007CB7"/>
        </a:accent1>
        <a:accent2>
          <a:srgbClr val="FF9900"/>
        </a:accent2>
        <a:accent3>
          <a:srgbClr val="FFFFFF"/>
        </a:accent3>
        <a:accent4>
          <a:srgbClr val="000000"/>
        </a:accent4>
        <a:accent5>
          <a:srgbClr val="AABFD8"/>
        </a:accent5>
        <a:accent6>
          <a:srgbClr val="E78A00"/>
        </a:accent6>
        <a:hlink>
          <a:srgbClr val="CC0066"/>
        </a:hlink>
        <a:folHlink>
          <a:srgbClr val="969696"/>
        </a:folHlink>
      </a:clrScheme>
      <a:clrMap bg1="lt1" tx1="dk1" bg2="lt2" tx2="dk2" accent1="accent1" accent2="accent2" accent3="accent3" accent4="accent4" accent5="accent5" accent6="accent6" hlink="hlink" folHlink="folHlink"/>
    </a:extraClrScheme>
    <a:extraClrScheme>
      <a:clrScheme name="ISS PowerPoint Template 2008_White 2">
        <a:dk1>
          <a:srgbClr val="FFFFFF"/>
        </a:dk1>
        <a:lt1>
          <a:srgbClr val="FFFFFF"/>
        </a:lt1>
        <a:dk2>
          <a:srgbClr val="FFFFFF"/>
        </a:dk2>
        <a:lt2>
          <a:srgbClr val="808080"/>
        </a:lt2>
        <a:accent1>
          <a:srgbClr val="007CB7"/>
        </a:accent1>
        <a:accent2>
          <a:srgbClr val="FF9900"/>
        </a:accent2>
        <a:accent3>
          <a:srgbClr val="FFFFFF"/>
        </a:accent3>
        <a:accent4>
          <a:srgbClr val="DADADA"/>
        </a:accent4>
        <a:accent5>
          <a:srgbClr val="AABFD8"/>
        </a:accent5>
        <a:accent6>
          <a:srgbClr val="E78A00"/>
        </a:accent6>
        <a:hlink>
          <a:srgbClr val="CC0066"/>
        </a:hlink>
        <a:folHlink>
          <a:srgbClr val="969696"/>
        </a:folHlink>
      </a:clrScheme>
      <a:clrMap bg1="lt1" tx1="dk1" bg2="lt2" tx2="dk2" accent1="accent1" accent2="accent2" accent3="accent3" accent4="accent4" accent5="accent5" accent6="accent6" hlink="hlink" folHlink="folHlink"/>
    </a:extraClrScheme>
    <a:extraClrScheme>
      <a:clrScheme name="ISS PowerPoint Template 2008_White 3">
        <a:dk1>
          <a:srgbClr val="80808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clrMap bg1="dk2" tx1="lt1" bg2="dk1" tx2="lt2" accent1="accent1" accent2="accent2" accent3="accent3" accent4="accent4" accent5="accent5" accent6="accent6" hlink="hlink" folHlink="folHlink"/>
    </a:extraClrScheme>
    <a:extraClrScheme>
      <a:clrScheme name="ISS PowerPoint Template 2008_White 4">
        <a:dk1>
          <a:srgbClr val="B9D30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SS PowerPoint Template 2008_White 4">
    <a:dk1>
      <a:srgbClr val="B9D30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fontScheme name="ISS PowerPoint Template 2008_White">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ISS PowerPoint Template 2008_White 4">
    <a:dk1>
      <a:srgbClr val="B9D300"/>
    </a:dk1>
    <a:lt1>
      <a:srgbClr val="FFFFFF"/>
    </a:lt1>
    <a:dk2>
      <a:srgbClr val="000000"/>
    </a:dk2>
    <a:lt2>
      <a:srgbClr val="FFFFFF"/>
    </a:lt2>
    <a:accent1>
      <a:srgbClr val="007CB7"/>
    </a:accent1>
    <a:accent2>
      <a:srgbClr val="FF9900"/>
    </a:accent2>
    <a:accent3>
      <a:srgbClr val="AAAAAA"/>
    </a:accent3>
    <a:accent4>
      <a:srgbClr val="DADADA"/>
    </a:accent4>
    <a:accent5>
      <a:srgbClr val="AABFD8"/>
    </a:accent5>
    <a:accent6>
      <a:srgbClr val="E78A00"/>
    </a:accent6>
    <a:hlink>
      <a:srgbClr val="CC0066"/>
    </a:hlink>
    <a:folHlink>
      <a:srgbClr val="969696"/>
    </a:folHlink>
  </a:clrScheme>
  <a:fontScheme name="ISS PowerPoint Template 2008_White">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8684</TotalTime>
  <Words>1874</Words>
  <Application>Microsoft Office PowerPoint</Application>
  <PresentationFormat>Ekran Gösterisi (4:3)</PresentationFormat>
  <Paragraphs>294</Paragraphs>
  <Slides>37</Slides>
  <Notes>1</Notes>
  <HiddenSlides>0</HiddenSlides>
  <MMClips>0</MMClips>
  <ScaleCrop>false</ScaleCrop>
  <HeadingPairs>
    <vt:vector size="4" baseType="variant">
      <vt:variant>
        <vt:lpstr>Tema</vt:lpstr>
      </vt:variant>
      <vt:variant>
        <vt:i4>2</vt:i4>
      </vt:variant>
      <vt:variant>
        <vt:lpstr>Slayt Başlıkları</vt:lpstr>
      </vt:variant>
      <vt:variant>
        <vt:i4>37</vt:i4>
      </vt:variant>
    </vt:vector>
  </HeadingPairs>
  <TitlesOfParts>
    <vt:vector size="39" baseType="lpstr">
      <vt:lpstr>ISS PowerPoint Template 2007</vt:lpstr>
      <vt:lpstr>Tema1</vt:lpstr>
      <vt:lpstr>Slayt 1</vt:lpstr>
      <vt:lpstr>Slayt 2</vt:lpstr>
      <vt:lpstr>Konu Başlıklarımız</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1. İş Sağlığı ve Güvenliği Alanında Risk Grupları</vt:lpstr>
      <vt:lpstr>2. Risk Gruplarının Sağlık Gözetimi</vt:lpstr>
      <vt:lpstr>2. Risk Gruplarının Sağlık Gözetimi</vt:lpstr>
      <vt:lpstr>2. Risk Gruplarının Sağlık Gözetimi</vt:lpstr>
      <vt:lpstr>2. Risk Gruplarının Sağlık Gözetimi</vt:lpstr>
      <vt:lpstr>3. Risk Gruplarının Özel Korunma Yöntemleri</vt:lpstr>
      <vt:lpstr>4. İlgili Mevzuat</vt:lpstr>
      <vt:lpstr>4. İlgili Mevzuat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UPHILL COURT SİTESİ</dc:title>
  <dc:creator>cems</dc:creator>
  <cp:lastModifiedBy>ZİRVE_DENIZ</cp:lastModifiedBy>
  <cp:revision>490</cp:revision>
  <dcterms:created xsi:type="dcterms:W3CDTF">2007-06-05T18:46:49Z</dcterms:created>
  <dcterms:modified xsi:type="dcterms:W3CDTF">2012-03-23T06:38:46Z</dcterms:modified>
</cp:coreProperties>
</file>